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5609" r:id="rId2"/>
    <p:sldId id="5633" r:id="rId3"/>
    <p:sldId id="5665" r:id="rId4"/>
    <p:sldId id="5634" r:id="rId5"/>
    <p:sldId id="5659" r:id="rId6"/>
    <p:sldId id="5664" r:id="rId7"/>
    <p:sldId id="799" r:id="rId8"/>
    <p:sldId id="5625" r:id="rId9"/>
    <p:sldId id="5622" r:id="rId10"/>
    <p:sldId id="5618" r:id="rId11"/>
    <p:sldId id="5623" r:id="rId12"/>
    <p:sldId id="5620" r:id="rId13"/>
    <p:sldId id="5624" r:id="rId14"/>
    <p:sldId id="264" r:id="rId15"/>
    <p:sldId id="5195" r:id="rId16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  <a:srgbClr val="000066"/>
    <a:srgbClr val="F6FBF3"/>
    <a:srgbClr val="009900"/>
    <a:srgbClr val="006699"/>
    <a:srgbClr val="009999"/>
    <a:srgbClr val="006666"/>
    <a:srgbClr val="008080"/>
    <a:srgbClr val="DAEDCF"/>
    <a:srgbClr val="BCD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63" autoAdjust="0"/>
    <p:restoredTop sz="79929" autoAdjust="0"/>
  </p:normalViewPr>
  <p:slideViewPr>
    <p:cSldViewPr snapToGrid="0">
      <p:cViewPr varScale="1">
        <p:scale>
          <a:sx n="111" d="100"/>
          <a:sy n="111" d="100"/>
        </p:scale>
        <p:origin x="1086" y="102"/>
      </p:cViewPr>
      <p:guideLst>
        <p:guide orient="horz" pos="2183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6399" cy="496968"/>
          </a:xfrm>
          <a:prstGeom prst="rect">
            <a:avLst/>
          </a:prstGeom>
        </p:spPr>
        <p:txBody>
          <a:bodyPr vert="horz" lIns="91386" tIns="45693" rIns="91386" bIns="4569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1" y="4"/>
            <a:ext cx="2946399" cy="496968"/>
          </a:xfrm>
          <a:prstGeom prst="rect">
            <a:avLst/>
          </a:prstGeom>
        </p:spPr>
        <p:txBody>
          <a:bodyPr vert="horz" lIns="91386" tIns="45693" rIns="91386" bIns="45693" rtlCol="0"/>
          <a:lstStyle>
            <a:lvl1pPr algn="r">
              <a:defRPr sz="1200"/>
            </a:lvl1pPr>
          </a:lstStyle>
          <a:p>
            <a:fld id="{4B788596-E05C-4615-BB5D-14670A7F60F1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86" tIns="45693" rIns="91386" bIns="4569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4" y="4777553"/>
            <a:ext cx="5438774" cy="3909051"/>
          </a:xfrm>
          <a:prstGeom prst="rect">
            <a:avLst/>
          </a:prstGeom>
        </p:spPr>
        <p:txBody>
          <a:bodyPr vert="horz" lIns="91386" tIns="45693" rIns="91386" bIns="4569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31262"/>
            <a:ext cx="2946399" cy="496968"/>
          </a:xfrm>
          <a:prstGeom prst="rect">
            <a:avLst/>
          </a:prstGeom>
        </p:spPr>
        <p:txBody>
          <a:bodyPr vert="horz" lIns="91386" tIns="45693" rIns="91386" bIns="4569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1" y="9431262"/>
            <a:ext cx="2946399" cy="496968"/>
          </a:xfrm>
          <a:prstGeom prst="rect">
            <a:avLst/>
          </a:prstGeom>
        </p:spPr>
        <p:txBody>
          <a:bodyPr vert="horz" lIns="91386" tIns="45693" rIns="91386" bIns="45693" rtlCol="0" anchor="b"/>
          <a:lstStyle>
            <a:lvl1pPr algn="r">
              <a:defRPr sz="1200"/>
            </a:lvl1pPr>
          </a:lstStyle>
          <a:p>
            <a:fld id="{4109A28C-A7A8-42D8-AC88-36B038685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08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302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>
            <a:extLst>
              <a:ext uri="{FF2B5EF4-FFF2-40B4-BE49-F238E27FC236}">
                <a16:creationId xmlns:a16="http://schemas.microsoft.com/office/drawing/2014/main" id="{06784BB2-ABFA-4AE0-B457-B045D3E1C8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>
            <a:extLst>
              <a:ext uri="{FF2B5EF4-FFF2-40B4-BE49-F238E27FC236}">
                <a16:creationId xmlns:a16="http://schemas.microsoft.com/office/drawing/2014/main" id="{73E62866-4054-4F9B-A293-C5D6077155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0244" name="Номер слайда 3">
            <a:extLst>
              <a:ext uri="{FF2B5EF4-FFF2-40B4-BE49-F238E27FC236}">
                <a16:creationId xmlns:a16="http://schemas.microsoft.com/office/drawing/2014/main" id="{8CCE3E9F-84A5-4381-BAEB-4EE2A1E29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3E8E8C-E079-41FC-981F-FC025E719699}" type="slidenum">
              <a:rPr lang="ru-RU" altLang="ru-RU"/>
              <a:pPr eaLnBrk="1" hangingPunct="1"/>
              <a:t>15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672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684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504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91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445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903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753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732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5D49C-A9D5-4D9B-B175-770C0C08F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89CBE8-0DA2-4357-9644-318A70F66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9B9E45-9E63-46F8-8313-F48327A54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D5D2D7-31D3-403B-92F6-8A2ABB4D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FA73F6-F211-42AA-878F-CA633715F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340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22499-68D1-47FC-9F08-C0E66C864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849AA3-4CF7-4549-B1D3-899379B89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F01307-2755-4000-B18D-AB955348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B09633-9303-45B0-85AF-4447CC0E4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F61B41-F0EA-43DA-95CD-06482926F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2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0B67CD-66ED-4A8E-ABAF-43C2C06872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49E0F0-23FA-41DC-B073-AE144F2E8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257223-7556-4B6E-9512-5200BBE3B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6D4782-57B0-4621-8C9A-EDD473476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C2B0E2-6439-4946-9719-586482AE0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10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9464BDD-C5D6-491F-94B8-C1CD0B6C69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58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68C97-6BF7-4DBF-9157-361C5B2D8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DEFA83-4908-432E-B0D7-B6EEACEA9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3379B0-1293-496A-8A3C-1A32F45E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1E6892-2BA6-420C-B02A-68F4CCAEE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F07C14-EADC-465A-BC61-88B6AB904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954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FD7F8F-02F8-4787-8130-12CF8D664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855448-0113-4811-B36A-479D55911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74D2DE-8EB0-4D24-B061-6AD01A007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9205F6-9E72-449C-AAF1-E534C7B86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52A8A3-CD98-42DB-97BE-C2CAA8717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28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D49D6-D986-4F7E-8F1C-0E9C2430C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ABD706-A683-4E0E-9DE2-22D5F67EAB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BAEAF3-D85F-4372-B914-8A6509A99C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5D9F5E-2662-4D5F-9878-B3ED307E7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5A9A62-0CB5-4B18-AC48-8D0D9D296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3E7023-C4D9-408E-9A38-1EA524619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998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E146E2-28A6-41F4-8DBF-31F94D8B7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DDA1BF-6293-413E-B48B-D61F49039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635D4D-0733-49D7-ABD5-3FFEDE3F1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86DAF12-D8DE-40C3-8B75-FDCF1E01D4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DD3D6A6-5413-4F74-8484-E862CFDB12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1C2FC5-D27C-4014-93EF-AF80F5564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34CDB05-1E24-4222-B1F9-C3A63F1EC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F3C531-99D1-45D3-A316-70C0F99E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72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3FB7A-471F-4AFE-A51F-695F9ECD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C2FF59-1964-4888-ABC2-A51AB236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CA2294-AE92-4A98-AED6-9678463B5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479DD11-F790-4538-87D1-F0545A308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0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84A5052-DE6B-44D1-A3F7-E772AD502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49CC9D-3B42-49F8-BA08-C1C948B1B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D81E106-9818-42AA-879B-B869DEAAC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11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9D394-3F13-4E86-A08B-7175D9918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658F38-0EBC-4372-BF5F-BE60A891C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0A611F-2B98-4D3F-AE48-940D7FF36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EC2FBA-AF1D-4080-846A-1F10948A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27DB1D-D99C-4FC6-940D-1426F5653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27FE48-3A18-4708-AC87-61B6AFD1B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95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BB6F8-75E2-46A1-9340-91E45FB2A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BDC8198-807B-412B-B5E9-9FE65FDC36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B4EACB-FC31-4728-A1B1-D08F6E57BF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040E7E-7F6C-404D-87A2-298518269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E65B91-01BA-42E8-9908-88867F7E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2968A2-C5BD-4DA1-995F-609222EF9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73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9B8E8-1DC8-488B-9A7D-90652958C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269E67-0567-4BEC-8BCB-963CF4C08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365EDF-91FF-4433-9827-385627DBBA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C1E6A-DAA9-4F35-934C-3F34EDDB934E}" type="datetimeFigureOut">
              <a:rPr lang="ru-RU" smtClean="0"/>
              <a:t>ср 25.10.23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5D4C7E-2C55-4440-A56C-4AA39F881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3EAC1B-035E-425F-9F86-C976D172F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19EE-38AF-43FB-A13F-3258EF7FE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60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18" Type="http://schemas.openxmlformats.org/officeDocument/2006/relationships/image" Target="../media/image3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17" Type="http://schemas.openxmlformats.org/officeDocument/2006/relationships/image" Target="../media/image34.sv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5" Type="http://schemas.openxmlformats.org/officeDocument/2006/relationships/image" Target="../media/image32.svg"/><Relationship Id="rId10" Type="http://schemas.openxmlformats.org/officeDocument/2006/relationships/image" Target="../media/image27.png"/><Relationship Id="rId19" Type="http://schemas.openxmlformats.org/officeDocument/2006/relationships/image" Target="../media/image18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2013860" y="1683500"/>
            <a:ext cx="7670074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4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МАҲАЛЛАЛАРНИ САМАРАЛИ ИЖТИМОИЙ-ИҚТИСОДИЙ РИВОЖЛАНТИРИШ ДАСТУРИНИ ИШЛАБ ЧИҚИШ</a:t>
            </a:r>
            <a:endParaRPr lang="ru-RU" sz="40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953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4B81B57D-E402-460A-98F1-BE2E5F300C81}"/>
              </a:ext>
            </a:extLst>
          </p:cNvPr>
          <p:cNvSpPr/>
          <p:nvPr/>
        </p:nvSpPr>
        <p:spPr>
          <a:xfrm>
            <a:off x="302462" y="568543"/>
            <a:ext cx="11708563" cy="543420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529603" y="58585"/>
            <a:ext cx="9610725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II-</a:t>
            </a:r>
            <a:r>
              <a:rPr lang="uz-Cyrl-UZ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БОСҚИЧ: МАҲАЛЛАДАГИ КАМЧИЛИК ВА МУАММОЛАРНИ АНИҚЛАШ</a:t>
            </a:r>
            <a:endParaRPr lang="ru-RU" sz="1600" b="1" dirty="0">
              <a:solidFill>
                <a:srgbClr val="FFFF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383815-5086-49DA-A90D-62772C9585D2}"/>
              </a:ext>
            </a:extLst>
          </p:cNvPr>
          <p:cNvSpPr/>
          <p:nvPr/>
        </p:nvSpPr>
        <p:spPr>
          <a:xfrm>
            <a:off x="2215687" y="661653"/>
            <a:ext cx="79994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uz-Cyrl-UZ" sz="1400" noProof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Ўз ечимини топиш керак бўлган муаммолар ва камчиликлар тизимлаштирилади.</a:t>
            </a:r>
            <a:endParaRPr lang="uz-Cyrl-UZ" sz="1600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04562AD1-FC69-4E04-A091-5D0B1747BAE7}"/>
              </a:ext>
            </a:extLst>
          </p:cNvPr>
          <p:cNvGrpSpPr/>
          <p:nvPr/>
        </p:nvGrpSpPr>
        <p:grpSpPr>
          <a:xfrm>
            <a:off x="335355" y="1215048"/>
            <a:ext cx="3723737" cy="1579863"/>
            <a:chOff x="335355" y="1215048"/>
            <a:chExt cx="3723737" cy="1579863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CD4195DD-3D30-4B56-9BE1-07140FA0DE4D}"/>
                </a:ext>
              </a:extLst>
            </p:cNvPr>
            <p:cNvSpPr/>
            <p:nvPr/>
          </p:nvSpPr>
          <p:spPr>
            <a:xfrm>
              <a:off x="335355" y="1250680"/>
              <a:ext cx="3709004" cy="15442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29" name="Прямоугольник 137">
              <a:extLst>
                <a:ext uri="{FF2B5EF4-FFF2-40B4-BE49-F238E27FC236}">
                  <a16:creationId xmlns:a16="http://schemas.microsoft.com/office/drawing/2014/main" id="{CD3D2153-31B2-401B-A60C-6782E4456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87" y="1250679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085D740B-1D2F-401C-A54A-97DE9A4EDA83}"/>
                </a:ext>
              </a:extLst>
            </p:cNvPr>
            <p:cNvSpPr/>
            <p:nvPr/>
          </p:nvSpPr>
          <p:spPr>
            <a:xfrm>
              <a:off x="386984" y="1555842"/>
              <a:ext cx="3641444" cy="1067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ички йўллар ва ёритиш, сув, газ, электр энергия, алоқа, иссиқлик таъминоти, хонадонлар ва кўп қаватли уйлар (ҳолати ва эҳтиёж)</a:t>
              </a:r>
              <a:endPara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62C7AA38-C782-49C7-B54A-034A58565C89}"/>
                </a:ext>
              </a:extLst>
            </p:cNvPr>
            <p:cNvGrpSpPr/>
            <p:nvPr/>
          </p:nvGrpSpPr>
          <p:grpSpPr>
            <a:xfrm>
              <a:off x="3658926" y="2396661"/>
              <a:ext cx="324000" cy="369332"/>
              <a:chOff x="3554151" y="2263311"/>
              <a:chExt cx="324000" cy="369332"/>
            </a:xfrm>
          </p:grpSpPr>
          <p:sp>
            <p:nvSpPr>
              <p:cNvPr id="48" name="Овал 47">
                <a:extLst>
                  <a:ext uri="{FF2B5EF4-FFF2-40B4-BE49-F238E27FC236}">
                    <a16:creationId xmlns:a16="http://schemas.microsoft.com/office/drawing/2014/main" id="{19168E03-BD04-4AA9-8156-1A30D07F9384}"/>
                  </a:ext>
                </a:extLst>
              </p:cNvPr>
              <p:cNvSpPr/>
              <p:nvPr/>
            </p:nvSpPr>
            <p:spPr>
              <a:xfrm>
                <a:off x="3554151" y="2289593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F70DBCF-E966-4E67-A044-FEE74755A4F7}"/>
                  </a:ext>
                </a:extLst>
              </p:cNvPr>
              <p:cNvSpPr txBox="1"/>
              <p:nvPr/>
            </p:nvSpPr>
            <p:spPr>
              <a:xfrm>
                <a:off x="3562390" y="2263311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1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FB09AAD-5768-46C7-A56A-DE21636081FD}"/>
                </a:ext>
              </a:extLst>
            </p:cNvPr>
            <p:cNvSpPr/>
            <p:nvPr/>
          </p:nvSpPr>
          <p:spPr>
            <a:xfrm>
              <a:off x="644561" y="1215048"/>
              <a:ext cx="30499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Коммунал инфратузилма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B9FA003-357C-4565-BC49-BF241598070A}"/>
              </a:ext>
            </a:extLst>
          </p:cNvPr>
          <p:cNvGrpSpPr/>
          <p:nvPr/>
        </p:nvGrpSpPr>
        <p:grpSpPr>
          <a:xfrm>
            <a:off x="4250130" y="1215048"/>
            <a:ext cx="3733262" cy="1569207"/>
            <a:chOff x="4250130" y="1234098"/>
            <a:chExt cx="3733262" cy="1569207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9190F4B4-29DA-45D8-BFEA-2107C5331AA4}"/>
                </a:ext>
              </a:extLst>
            </p:cNvPr>
            <p:cNvSpPr/>
            <p:nvPr/>
          </p:nvSpPr>
          <p:spPr>
            <a:xfrm>
              <a:off x="4250130" y="1260205"/>
              <a:ext cx="3709004" cy="1543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31" name="Прямоугольник 137">
              <a:extLst>
                <a:ext uri="{FF2B5EF4-FFF2-40B4-BE49-F238E27FC236}">
                  <a16:creationId xmlns:a16="http://schemas.microsoft.com/office/drawing/2014/main" id="{70BAAB97-315D-45AC-8ABE-63101E26E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387" y="1260204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82312FCE-C5F2-423D-B7CE-9EFF786A1405}"/>
                </a:ext>
              </a:extLst>
            </p:cNvPr>
            <p:cNvSpPr/>
            <p:nvPr/>
          </p:nvSpPr>
          <p:spPr>
            <a:xfrm>
              <a:off x="4264862" y="1551762"/>
              <a:ext cx="3709004" cy="1067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мактабгача таълим (давлат ва нодавлат), мактаб, соғлиқни сақлаш, маданият муассасалари, кутубхона ва спорт мажмуалари (ҳолати ва эҳтиёж)</a:t>
              </a:r>
              <a:endPara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22B2132B-0F24-47C2-9904-63164E24CCA9}"/>
                </a:ext>
              </a:extLst>
            </p:cNvPr>
            <p:cNvGrpSpPr/>
            <p:nvPr/>
          </p:nvGrpSpPr>
          <p:grpSpPr>
            <a:xfrm>
              <a:off x="7564176" y="2406186"/>
              <a:ext cx="324000" cy="369332"/>
              <a:chOff x="7526076" y="2644311"/>
              <a:chExt cx="324000" cy="369332"/>
            </a:xfrm>
          </p:grpSpPr>
          <p:sp>
            <p:nvSpPr>
              <p:cNvPr id="35" name="Овал 34">
                <a:extLst>
                  <a:ext uri="{FF2B5EF4-FFF2-40B4-BE49-F238E27FC236}">
                    <a16:creationId xmlns:a16="http://schemas.microsoft.com/office/drawing/2014/main" id="{97DF75D9-87DD-40B8-B859-81952E7AE454}"/>
                  </a:ext>
                </a:extLst>
              </p:cNvPr>
              <p:cNvSpPr/>
              <p:nvPr/>
            </p:nvSpPr>
            <p:spPr>
              <a:xfrm>
                <a:off x="7526076" y="2670593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AAA67FE-19E4-4AD8-B76A-A795E326164F}"/>
                  </a:ext>
                </a:extLst>
              </p:cNvPr>
              <p:cNvSpPr txBox="1"/>
              <p:nvPr/>
            </p:nvSpPr>
            <p:spPr>
              <a:xfrm>
                <a:off x="7534315" y="2644311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2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A3EAFD48-62D2-4EF4-B7C0-DC46D22A2067}"/>
                </a:ext>
              </a:extLst>
            </p:cNvPr>
            <p:cNvSpPr/>
            <p:nvPr/>
          </p:nvSpPr>
          <p:spPr>
            <a:xfrm>
              <a:off x="4582370" y="1234098"/>
              <a:ext cx="309911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Ижтимоий инфратузилма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5ADCD4B-B32E-4745-AABB-6062345C2055}"/>
              </a:ext>
            </a:extLst>
          </p:cNvPr>
          <p:cNvGrpSpPr/>
          <p:nvPr/>
        </p:nvGrpSpPr>
        <p:grpSpPr>
          <a:xfrm>
            <a:off x="8222055" y="1215048"/>
            <a:ext cx="3733262" cy="1569207"/>
            <a:chOff x="8222055" y="1234098"/>
            <a:chExt cx="3733262" cy="1569207"/>
          </a:xfrm>
        </p:grpSpPr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D40D1F33-305A-4E7B-8A63-183C19B0E875}"/>
                </a:ext>
              </a:extLst>
            </p:cNvPr>
            <p:cNvSpPr/>
            <p:nvPr/>
          </p:nvSpPr>
          <p:spPr>
            <a:xfrm>
              <a:off x="8222055" y="1260205"/>
              <a:ext cx="3709004" cy="1543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41" name="Прямоугольник 137">
              <a:extLst>
                <a:ext uri="{FF2B5EF4-FFF2-40B4-BE49-F238E27FC236}">
                  <a16:creationId xmlns:a16="http://schemas.microsoft.com/office/drawing/2014/main" id="{19C63562-BEDC-40DE-9A11-10C12140E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6312" y="1260204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05614E94-61C3-46E2-9CAE-4C87DB387B5A}"/>
                </a:ext>
              </a:extLst>
            </p:cNvPr>
            <p:cNvSpPr/>
            <p:nvPr/>
          </p:nvSpPr>
          <p:spPr>
            <a:xfrm>
              <a:off x="8269778" y="1580337"/>
              <a:ext cx="3637914" cy="1159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етишмаётган чакана савдо ва хизмат кўрсатиш объектлари </a:t>
              </a:r>
              <a:r>
                <a:rPr lang="uz-Cyrl-UZ" sz="11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(савдо дўконлари, сартарошхона, гўзаллик салони, пойабзал таъмирлаш, нонвойхона, гўшт дўкони, компьютер хизматлари, дорихона ва бошқа эхтиёжлар)</a:t>
              </a:r>
              <a:endParaRPr lang="ru-RU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D1747BF6-D8EB-48C1-9265-619CCE474681}"/>
                </a:ext>
              </a:extLst>
            </p:cNvPr>
            <p:cNvGrpSpPr/>
            <p:nvPr/>
          </p:nvGrpSpPr>
          <p:grpSpPr>
            <a:xfrm>
              <a:off x="11564676" y="2415711"/>
              <a:ext cx="324000" cy="369332"/>
              <a:chOff x="11498001" y="2339511"/>
              <a:chExt cx="324000" cy="369332"/>
            </a:xfrm>
          </p:grpSpPr>
          <p:sp>
            <p:nvSpPr>
              <p:cNvPr id="47" name="Овал 46">
                <a:extLst>
                  <a:ext uri="{FF2B5EF4-FFF2-40B4-BE49-F238E27FC236}">
                    <a16:creationId xmlns:a16="http://schemas.microsoft.com/office/drawing/2014/main" id="{48FBE5AB-84FF-4AA7-A340-D5782DECCA5E}"/>
                  </a:ext>
                </a:extLst>
              </p:cNvPr>
              <p:cNvSpPr/>
              <p:nvPr/>
            </p:nvSpPr>
            <p:spPr>
              <a:xfrm>
                <a:off x="11498001" y="2365793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9919F85E-3FAE-48DF-9F03-FE2941D36B96}"/>
                  </a:ext>
                </a:extLst>
              </p:cNvPr>
              <p:cNvSpPr txBox="1"/>
              <p:nvPr/>
            </p:nvSpPr>
            <p:spPr>
              <a:xfrm>
                <a:off x="11506240" y="2339511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3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A3946B4F-0B89-4B3F-B635-788DB0B62D07}"/>
                </a:ext>
              </a:extLst>
            </p:cNvPr>
            <p:cNvSpPr/>
            <p:nvPr/>
          </p:nvSpPr>
          <p:spPr>
            <a:xfrm>
              <a:off x="8387550" y="1234098"/>
              <a:ext cx="3432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Хизмат кўрсатиш объектлари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E7FDF35-E6A2-4E2E-B0E3-7644B59F589A}"/>
              </a:ext>
            </a:extLst>
          </p:cNvPr>
          <p:cNvGrpSpPr/>
          <p:nvPr/>
        </p:nvGrpSpPr>
        <p:grpSpPr>
          <a:xfrm>
            <a:off x="306780" y="2920023"/>
            <a:ext cx="3733262" cy="1798595"/>
            <a:chOff x="306780" y="3215298"/>
            <a:chExt cx="3733262" cy="1798595"/>
          </a:xfrm>
        </p:grpSpPr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E660DA3A-CC88-4202-A2DB-C706B63FDB7B}"/>
                </a:ext>
              </a:extLst>
            </p:cNvPr>
            <p:cNvSpPr/>
            <p:nvPr/>
          </p:nvSpPr>
          <p:spPr>
            <a:xfrm>
              <a:off x="306780" y="3250930"/>
              <a:ext cx="3709004" cy="17629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55" name="Прямоугольник 137">
              <a:extLst>
                <a:ext uri="{FF2B5EF4-FFF2-40B4-BE49-F238E27FC236}">
                  <a16:creationId xmlns:a16="http://schemas.microsoft.com/office/drawing/2014/main" id="{A34377B6-9BDA-41F6-AF3A-F0155F050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37" y="3250929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5EB2086F-0417-4CDF-9D23-B19E170A84FE}"/>
                </a:ext>
              </a:extLst>
            </p:cNvPr>
            <p:cNvSpPr/>
            <p:nvPr/>
          </p:nvSpPr>
          <p:spPr>
            <a:xfrm>
              <a:off x="386983" y="3609162"/>
              <a:ext cx="3543075" cy="1067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суғориш суви билан таъминланмаган томорқа ва ижара ер майдонлари, самарасиз фойдаланилаётган экин майдонлари;</a:t>
              </a:r>
              <a:endPara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D937AE0C-C80E-45ED-9F4C-FBB1C79EDF6B}"/>
                </a:ext>
              </a:extLst>
            </p:cNvPr>
            <p:cNvGrpSpPr/>
            <p:nvPr/>
          </p:nvGrpSpPr>
          <p:grpSpPr>
            <a:xfrm>
              <a:off x="3630351" y="4606461"/>
              <a:ext cx="324000" cy="369332"/>
              <a:chOff x="3620826" y="4177836"/>
              <a:chExt cx="324000" cy="369332"/>
            </a:xfrm>
          </p:grpSpPr>
          <p:sp>
            <p:nvSpPr>
              <p:cNvPr id="59" name="Овал 58">
                <a:extLst>
                  <a:ext uri="{FF2B5EF4-FFF2-40B4-BE49-F238E27FC236}">
                    <a16:creationId xmlns:a16="http://schemas.microsoft.com/office/drawing/2014/main" id="{DCD666E1-3EC8-4F3F-934D-E879F5735E13}"/>
                  </a:ext>
                </a:extLst>
              </p:cNvPr>
              <p:cNvSpPr/>
              <p:nvPr/>
            </p:nvSpPr>
            <p:spPr>
              <a:xfrm>
                <a:off x="3620826" y="4204118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863CEFA-9409-491A-9309-1086411E8B82}"/>
                  </a:ext>
                </a:extLst>
              </p:cNvPr>
              <p:cNvSpPr txBox="1"/>
              <p:nvPr/>
            </p:nvSpPr>
            <p:spPr>
              <a:xfrm>
                <a:off x="3629065" y="4177836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4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F65E39B8-E472-4E74-A677-5E53138E6ADF}"/>
                </a:ext>
              </a:extLst>
            </p:cNvPr>
            <p:cNvSpPr/>
            <p:nvPr/>
          </p:nvSpPr>
          <p:spPr>
            <a:xfrm>
              <a:off x="910117" y="3215298"/>
              <a:ext cx="251883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Қишлоқ хўжалиги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5011AB31-4CCE-410D-97D8-52F134CC7253}"/>
              </a:ext>
            </a:extLst>
          </p:cNvPr>
          <p:cNvGrpSpPr/>
          <p:nvPr/>
        </p:nvGrpSpPr>
        <p:grpSpPr>
          <a:xfrm>
            <a:off x="4259655" y="2920023"/>
            <a:ext cx="3733262" cy="1789070"/>
            <a:chOff x="4259655" y="3224823"/>
            <a:chExt cx="3733262" cy="1789070"/>
          </a:xfrm>
        </p:grpSpPr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C26835DE-B8B4-4248-9238-B9FDBBC18819}"/>
                </a:ext>
              </a:extLst>
            </p:cNvPr>
            <p:cNvSpPr/>
            <p:nvPr/>
          </p:nvSpPr>
          <p:spPr>
            <a:xfrm>
              <a:off x="4259655" y="3260455"/>
              <a:ext cx="3709004" cy="17534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70" name="Прямоугольник 137">
              <a:extLst>
                <a:ext uri="{FF2B5EF4-FFF2-40B4-BE49-F238E27FC236}">
                  <a16:creationId xmlns:a16="http://schemas.microsoft.com/office/drawing/2014/main" id="{5239A9B1-6A42-4C74-89EA-71759DF73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3912" y="3260454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6F8A24B3-E6E8-43EF-9FC6-39E526A5A434}"/>
                </a:ext>
              </a:extLst>
            </p:cNvPr>
            <p:cNvSpPr/>
            <p:nvPr/>
          </p:nvSpPr>
          <p:spPr>
            <a:xfrm>
              <a:off x="4282709" y="3599637"/>
              <a:ext cx="3597227" cy="8199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ишсизлар, шу жумладан ёшлар, хотин-қизлар сони, уларнинг маълумоти ва кўникмалари, истаклари;</a:t>
              </a:r>
              <a:endPara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2" name="Группа 71">
              <a:extLst>
                <a:ext uri="{FF2B5EF4-FFF2-40B4-BE49-F238E27FC236}">
                  <a16:creationId xmlns:a16="http://schemas.microsoft.com/office/drawing/2014/main" id="{06E7A02C-E22A-4A4A-A88F-240F6A08BC0A}"/>
                </a:ext>
              </a:extLst>
            </p:cNvPr>
            <p:cNvGrpSpPr/>
            <p:nvPr/>
          </p:nvGrpSpPr>
          <p:grpSpPr>
            <a:xfrm>
              <a:off x="7592234" y="4601515"/>
              <a:ext cx="324000" cy="369332"/>
              <a:chOff x="3243338" y="5518401"/>
              <a:chExt cx="324000" cy="369332"/>
            </a:xfrm>
          </p:grpSpPr>
          <p:sp>
            <p:nvSpPr>
              <p:cNvPr id="73" name="Овал 72">
                <a:extLst>
                  <a:ext uri="{FF2B5EF4-FFF2-40B4-BE49-F238E27FC236}">
                    <a16:creationId xmlns:a16="http://schemas.microsoft.com/office/drawing/2014/main" id="{65DBF0D0-EA92-488E-A39B-2E3D43D5431A}"/>
                  </a:ext>
                </a:extLst>
              </p:cNvPr>
              <p:cNvSpPr/>
              <p:nvPr/>
            </p:nvSpPr>
            <p:spPr>
              <a:xfrm>
                <a:off x="3243338" y="5544683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CB4B6078-E914-4774-9843-085C4CA4A22A}"/>
                  </a:ext>
                </a:extLst>
              </p:cNvPr>
              <p:cNvSpPr txBox="1"/>
              <p:nvPr/>
            </p:nvSpPr>
            <p:spPr>
              <a:xfrm>
                <a:off x="3251577" y="5518401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5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87A6DCC3-1A72-4C71-9A7C-47708A7092F8}"/>
                </a:ext>
              </a:extLst>
            </p:cNvPr>
            <p:cNvSpPr/>
            <p:nvPr/>
          </p:nvSpPr>
          <p:spPr>
            <a:xfrm>
              <a:off x="4652583" y="3224823"/>
              <a:ext cx="29396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Аҳолининг ишсизлиги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7812E956-4D88-4AED-8EC7-6EFB061B2A36}"/>
              </a:ext>
            </a:extLst>
          </p:cNvPr>
          <p:cNvGrpSpPr/>
          <p:nvPr/>
        </p:nvGrpSpPr>
        <p:grpSpPr>
          <a:xfrm>
            <a:off x="8212530" y="2920023"/>
            <a:ext cx="3733262" cy="1760495"/>
            <a:chOff x="8212530" y="3253398"/>
            <a:chExt cx="3733262" cy="1760495"/>
          </a:xfrm>
        </p:grpSpPr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6FF4BE10-590D-4AE4-8B60-4CA4C2C58D00}"/>
                </a:ext>
              </a:extLst>
            </p:cNvPr>
            <p:cNvSpPr/>
            <p:nvPr/>
          </p:nvSpPr>
          <p:spPr>
            <a:xfrm>
              <a:off x="8212530" y="3279505"/>
              <a:ext cx="3709004" cy="1734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77" name="Прямоугольник 137">
              <a:extLst>
                <a:ext uri="{FF2B5EF4-FFF2-40B4-BE49-F238E27FC236}">
                  <a16:creationId xmlns:a16="http://schemas.microsoft.com/office/drawing/2014/main" id="{777C7305-6929-48E5-9BBB-DDDC35449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6787" y="3279504"/>
              <a:ext cx="3709005" cy="30777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C4ACE836-07C1-426A-9E92-36FC520A5F16}"/>
                </a:ext>
              </a:extLst>
            </p:cNvPr>
            <p:cNvSpPr/>
            <p:nvPr/>
          </p:nvSpPr>
          <p:spPr>
            <a:xfrm>
              <a:off x="8273683" y="3590112"/>
              <a:ext cx="3606329" cy="1311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lvl="0" indent="-180975" algn="just">
                <a:lnSpc>
                  <a:spcPct val="115000"/>
                </a:lnSpc>
                <a:spcAft>
                  <a:spcPts val="0"/>
                </a:spcAft>
                <a:buFont typeface="Wingdings" panose="05000000000000000000" pitchFamily="2" charset="2"/>
                <a:buChar char="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“Темир дафтари”, “Аёллар дафтари”, “Ёшлар дафтари”га киритилганлар билан ишлаш, ногиронларга аравача, эшитиш мосламаси, операцияга, дори-дармонга эҳтиёжи</a:t>
              </a:r>
            </a:p>
          </p:txBody>
        </p: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1BBC18E5-405E-4090-BA1E-62ED77FAB174}"/>
                </a:ext>
              </a:extLst>
            </p:cNvPr>
            <p:cNvGrpSpPr/>
            <p:nvPr/>
          </p:nvGrpSpPr>
          <p:grpSpPr>
            <a:xfrm>
              <a:off x="11545625" y="4601515"/>
              <a:ext cx="324000" cy="369332"/>
              <a:chOff x="3243338" y="5518401"/>
              <a:chExt cx="324000" cy="369332"/>
            </a:xfrm>
          </p:grpSpPr>
          <p:sp>
            <p:nvSpPr>
              <p:cNvPr id="80" name="Овал 79">
                <a:extLst>
                  <a:ext uri="{FF2B5EF4-FFF2-40B4-BE49-F238E27FC236}">
                    <a16:creationId xmlns:a16="http://schemas.microsoft.com/office/drawing/2014/main" id="{EB5DF984-CEE9-454C-9DE5-8771DFC9B28D}"/>
                  </a:ext>
                </a:extLst>
              </p:cNvPr>
              <p:cNvSpPr/>
              <p:nvPr/>
            </p:nvSpPr>
            <p:spPr>
              <a:xfrm>
                <a:off x="3243338" y="5544683"/>
                <a:ext cx="324000" cy="324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rgbClr val="0070C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F38E0C62-D9B8-4B0E-9B76-EDEE46D87DDC}"/>
                  </a:ext>
                </a:extLst>
              </p:cNvPr>
              <p:cNvSpPr txBox="1"/>
              <p:nvPr/>
            </p:nvSpPr>
            <p:spPr>
              <a:xfrm>
                <a:off x="3251577" y="5518401"/>
                <a:ext cx="2694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b="1" dirty="0">
                    <a:solidFill>
                      <a:srgbClr val="C00000"/>
                    </a:solidFill>
                  </a:rPr>
                  <a:t>6</a:t>
                </a:r>
                <a:endParaRPr lang="ru-RU" sz="14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2E3BDC1C-D53C-4A7B-9B14-2EE9632925D1}"/>
                </a:ext>
              </a:extLst>
            </p:cNvPr>
            <p:cNvSpPr/>
            <p:nvPr/>
          </p:nvSpPr>
          <p:spPr>
            <a:xfrm>
              <a:off x="8307878" y="3253398"/>
              <a:ext cx="357290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Ижтимоий ҳимояга муҳтожлар бўйича</a:t>
              </a:r>
              <a:endParaRPr lang="ru-RU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F601ADD9-760C-4E66-984D-3C1BD2B37020}"/>
              </a:ext>
            </a:extLst>
          </p:cNvPr>
          <p:cNvSpPr/>
          <p:nvPr/>
        </p:nvSpPr>
        <p:spPr>
          <a:xfrm>
            <a:off x="2097480" y="4955906"/>
            <a:ext cx="3709004" cy="1333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5" name="Прямоугольник 137">
            <a:extLst>
              <a:ext uri="{FF2B5EF4-FFF2-40B4-BE49-F238E27FC236}">
                <a16:creationId xmlns:a16="http://schemas.microsoft.com/office/drawing/2014/main" id="{F209B9AD-C58C-447C-985E-EF3F782B9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737" y="4851129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AA6FA370-6F2F-4480-A183-602315ED406E}"/>
              </a:ext>
            </a:extLst>
          </p:cNvPr>
          <p:cNvSpPr/>
          <p:nvPr/>
        </p:nvSpPr>
        <p:spPr>
          <a:xfrm>
            <a:off x="2177683" y="5266512"/>
            <a:ext cx="3543075" cy="819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0" indent="-180975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Ажримлар, жанжалларни олдини олиш бўйича масалалар, жиноят содир этилиши (вояга етмаганлар, аёллар)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7AB155B6-7C26-4A42-AFB0-2F1EBC155AEF}"/>
              </a:ext>
            </a:extLst>
          </p:cNvPr>
          <p:cNvGrpSpPr/>
          <p:nvPr/>
        </p:nvGrpSpPr>
        <p:grpSpPr>
          <a:xfrm>
            <a:off x="5396758" y="5814049"/>
            <a:ext cx="324000" cy="369332"/>
            <a:chOff x="5396758" y="5899774"/>
            <a:chExt cx="324000" cy="369332"/>
          </a:xfrm>
        </p:grpSpPr>
        <p:sp>
          <p:nvSpPr>
            <p:cNvPr id="89" name="Овал 88">
              <a:extLst>
                <a:ext uri="{FF2B5EF4-FFF2-40B4-BE49-F238E27FC236}">
                  <a16:creationId xmlns:a16="http://schemas.microsoft.com/office/drawing/2014/main" id="{7C6CBA75-9390-46EE-84CB-6CB39E7B0EAD}"/>
                </a:ext>
              </a:extLst>
            </p:cNvPr>
            <p:cNvSpPr/>
            <p:nvPr/>
          </p:nvSpPr>
          <p:spPr>
            <a:xfrm>
              <a:off x="5396758" y="591653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32162CC-390D-4FC2-B02E-A10477BF421D}"/>
                </a:ext>
              </a:extLst>
            </p:cNvPr>
            <p:cNvSpPr txBox="1"/>
            <p:nvPr/>
          </p:nvSpPr>
          <p:spPr>
            <a:xfrm>
              <a:off x="5404997" y="589977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7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id="{53392E77-C62C-46AB-B63D-AC75CF4A7983}"/>
              </a:ext>
            </a:extLst>
          </p:cNvPr>
          <p:cNvSpPr/>
          <p:nvPr/>
        </p:nvSpPr>
        <p:spPr>
          <a:xfrm>
            <a:off x="2212747" y="4833910"/>
            <a:ext cx="35493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600" noProof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Нотинч оилалар, жиноятчилик бўйича</a:t>
            </a:r>
            <a:endParaRPr lang="uz-Cyrl-UZ" sz="1600" noProof="1">
              <a:solidFill>
                <a:schemeClr val="bg1"/>
              </a:solidFill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DF5B505C-269B-4D46-9D62-B1A8F97F091D}"/>
              </a:ext>
            </a:extLst>
          </p:cNvPr>
          <p:cNvSpPr/>
          <p:nvPr/>
        </p:nvSpPr>
        <p:spPr>
          <a:xfrm>
            <a:off x="6145605" y="4955906"/>
            <a:ext cx="3709004" cy="1333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92" name="Прямоугольник 137">
            <a:extLst>
              <a:ext uri="{FF2B5EF4-FFF2-40B4-BE49-F238E27FC236}">
                <a16:creationId xmlns:a16="http://schemas.microsoft.com/office/drawing/2014/main" id="{7FA076C2-174B-483E-963B-D707B1AF2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862" y="4851129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49AFC8E0-ED6C-4664-A7B2-B133D8DCFA9A}"/>
              </a:ext>
            </a:extLst>
          </p:cNvPr>
          <p:cNvSpPr/>
          <p:nvPr/>
        </p:nvSpPr>
        <p:spPr>
          <a:xfrm>
            <a:off x="6189150" y="5205549"/>
            <a:ext cx="3486074" cy="819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lvl="0" indent="-180975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қурилиши якунланмаган, фойдаланил-маётган, самарасиз фойдаланилаётган объектлар ва бўш ер майдонлари.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4" name="Группа 93">
            <a:extLst>
              <a:ext uri="{FF2B5EF4-FFF2-40B4-BE49-F238E27FC236}">
                <a16:creationId xmlns:a16="http://schemas.microsoft.com/office/drawing/2014/main" id="{6BD7DB88-A108-46A8-A0E9-1B68D1DB9008}"/>
              </a:ext>
            </a:extLst>
          </p:cNvPr>
          <p:cNvGrpSpPr/>
          <p:nvPr/>
        </p:nvGrpSpPr>
        <p:grpSpPr>
          <a:xfrm>
            <a:off x="9444883" y="5814049"/>
            <a:ext cx="324000" cy="369332"/>
            <a:chOff x="5396758" y="5899774"/>
            <a:chExt cx="324000" cy="369332"/>
          </a:xfrm>
        </p:grpSpPr>
        <p:sp>
          <p:nvSpPr>
            <p:cNvPr id="95" name="Овал 94">
              <a:extLst>
                <a:ext uri="{FF2B5EF4-FFF2-40B4-BE49-F238E27FC236}">
                  <a16:creationId xmlns:a16="http://schemas.microsoft.com/office/drawing/2014/main" id="{4AFA8693-B58A-4684-AA1C-87228F71383C}"/>
                </a:ext>
              </a:extLst>
            </p:cNvPr>
            <p:cNvSpPr/>
            <p:nvPr/>
          </p:nvSpPr>
          <p:spPr>
            <a:xfrm>
              <a:off x="5396758" y="591653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06964A0-1891-48E8-84A1-06D148BBEA55}"/>
                </a:ext>
              </a:extLst>
            </p:cNvPr>
            <p:cNvSpPr txBox="1"/>
            <p:nvPr/>
          </p:nvSpPr>
          <p:spPr>
            <a:xfrm>
              <a:off x="5404997" y="589977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8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4140E05D-17BB-4893-8B90-33890D0B9510}"/>
              </a:ext>
            </a:extLst>
          </p:cNvPr>
          <p:cNvSpPr/>
          <p:nvPr/>
        </p:nvSpPr>
        <p:spPr>
          <a:xfrm>
            <a:off x="6682109" y="4833910"/>
            <a:ext cx="27068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600" noProof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Бўш турган бино-иншоотлар</a:t>
            </a:r>
            <a:endParaRPr lang="uz-Cyrl-UZ" sz="1600" noProof="1">
              <a:solidFill>
                <a:schemeClr val="bg1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09FF5127-91F4-4FFF-A74F-B7F4475C8098}"/>
              </a:ext>
            </a:extLst>
          </p:cNvPr>
          <p:cNvSpPr/>
          <p:nvPr/>
        </p:nvSpPr>
        <p:spPr>
          <a:xfrm>
            <a:off x="386983" y="6429912"/>
            <a:ext cx="10300067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07000"/>
              </a:lnSpc>
              <a:spcAft>
                <a:spcPts val="600"/>
              </a:spcAft>
            </a:pPr>
            <a:r>
              <a:rPr lang="uz-Cyrl-UZ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Изоҳ: Юқорида келтирилган камчиликлар тизими маҳалла ҳусусиятидан келиб чиқиб янада кенгайиши мумкин.</a:t>
            </a:r>
            <a:endParaRPr lang="ru-RU" sz="11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662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1076755" y="67294"/>
            <a:ext cx="1049295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III-</a:t>
            </a:r>
            <a:r>
              <a:rPr lang="uz-Cyrl-UZ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БОСҚИЧ: </a:t>
            </a:r>
            <a:r>
              <a:rPr lang="uz-Cyrl-UZ" sz="1600" b="1" noProof="1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АМАЛГА ОШИРИЛАДИГАН ИШЛАР ВА ЧОРА-ТАДБИРЛАР РЕЖАЛАРИНИ ИШЛАБ ЧИҚИШ</a:t>
            </a:r>
          </a:p>
        </p:txBody>
      </p:sp>
      <p:sp>
        <p:nvSpPr>
          <p:cNvPr id="117" name="Прямоугольник: скругленные углы 116">
            <a:extLst>
              <a:ext uri="{FF2B5EF4-FFF2-40B4-BE49-F238E27FC236}">
                <a16:creationId xmlns:a16="http://schemas.microsoft.com/office/drawing/2014/main" id="{6D1FF16E-586F-4F17-8981-E73AD97B1B36}"/>
              </a:ext>
            </a:extLst>
          </p:cNvPr>
          <p:cNvSpPr/>
          <p:nvPr/>
        </p:nvSpPr>
        <p:spPr>
          <a:xfrm>
            <a:off x="292937" y="568543"/>
            <a:ext cx="11708563" cy="445361"/>
          </a:xfrm>
          <a:prstGeom prst="roundRect">
            <a:avLst>
              <a:gd name="adj" fmla="val 8698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4C4B0E-FD61-40F1-B715-485C2D69AF7C}"/>
              </a:ext>
            </a:extLst>
          </p:cNvPr>
          <p:cNvSpPr/>
          <p:nvPr/>
        </p:nvSpPr>
        <p:spPr>
          <a:xfrm>
            <a:off x="873225" y="638812"/>
            <a:ext cx="105479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Дастурга киритиладиган ва йил давомида амалга ошириладиган чора-тадбирлар ва ташаббуслар шакллантирилади</a:t>
            </a:r>
            <a:endParaRPr lang="ru-RU" sz="1400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2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км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йўлларни шағаллаштириш ва --- км асфальтлаш;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сув қудуғи қазиш, --- та сув минораси ўрнатиш ва --- км ичимлик суви тармоғи тортиш;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янги трансформатор ўрнатиш, --- тасини таъмирлаш, --- дона бетон устунлари ўрнатиш ва --- км электр симларини янгилаш;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2963087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17366" y="1100436"/>
            <a:ext cx="3709004" cy="233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3" y="110043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649500"/>
            <a:ext cx="3601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хонадонлардаги томорқаларни суғориш суви билан таъминлаш, --- км лотоклар ўрнатиш, --- км ариқларни тозалаш;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кўчалардан чиқиндиларини мунтазам равишда олиб чиқиб кетилишини ташкил этиш;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хонадонларни ташқи деворларини таъмирлаш, --- та хонадонлар олдини ободонлаштириш;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27336" y="2989211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8279766" y="1109960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549" y="1109960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8304024" y="1619670"/>
            <a:ext cx="36593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нафар ишсизларни доимий иш жойларига жойлаштириш;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нафар ишсизларни касб-ҳунарга ўқитиш;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нафар фуқароларга имтиёзли кредит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нафар ишсизларга субсидиялар ажратиш;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нафар фуқароларга ижара асосида ер майдонлари олишда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  <a:endParaRPr lang="uz-Cyrl-UZ" sz="1200" dirty="0"/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11575639" y="3014680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1982441" y="3653362"/>
            <a:ext cx="3709004" cy="3026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848" y="366288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2045066" y="4054338"/>
            <a:ext cx="35623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та микролойиҳаларини ишга тушириш;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кичик саноат зоналари ва микромарказлар ташкил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бўш турган объектлар ва ер майдонларини аукцион савдоларига чиқариш;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хонадонлардаги томорқаларда даромадли экинлар экишни йўлга қўйиш;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тадбиркорлик субъектларини “20 минг тадбиркор – 500 минг малакали мутахассис”дастурига жалб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5220874" y="6198329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6815094" y="3695342"/>
            <a:ext cx="3709004" cy="298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351" y="369534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6912696" y="4054338"/>
            <a:ext cx="35623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---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нафар олий ва ўрта махсус таълим муассасаларида таълим олаётган хотин-қизларга тўлов контрактларини тўлашда молиявий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нафар тиббий ёрдамга муҳтож фуқароларга стационар ва амбулатор даволашда ҳамда дори-дармон билан таъминланишда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нафар эҳтиёжманд хотин-қизларнинг турар жойларини таъмирлашга кўмаклашиш;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 та маъданий марифий, --- та спорт ва бошқа тадбирлар ташкил этиш;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</a:rPr>
              <a:t>---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0119460" y="6176560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858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581022" y="96685"/>
            <a:ext cx="1147010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Latn-UZ" sz="14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IV-</a:t>
            </a:r>
            <a:r>
              <a:rPr lang="uz-Cyrl-UZ" sz="14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БОСҚИЧ: БЕЛГИЛАБ ОЛИНГАН ТАШАББУСЛАРНИ АМАЛГА ОШИРИШ ЮЗАСИДАН МОЛИЯВИЙ РЕСУРСЛАР АНИҚЛАШ</a:t>
            </a:r>
            <a:endParaRPr lang="ru-RU" sz="1400" b="1" dirty="0">
              <a:solidFill>
                <a:srgbClr val="FFFF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D4195DD-3D30-4B56-9BE1-07140FA0DE4D}"/>
              </a:ext>
            </a:extLst>
          </p:cNvPr>
          <p:cNvSpPr/>
          <p:nvPr/>
        </p:nvSpPr>
        <p:spPr>
          <a:xfrm>
            <a:off x="1802206" y="619303"/>
            <a:ext cx="8360969" cy="2733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CD3D2153-31B2-401B-A60C-6782E4456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6462" y="619302"/>
            <a:ext cx="8360969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РЕСУРСЛАР</a:t>
            </a:r>
            <a:endParaRPr lang="ru-RU" alt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7BF316-A2C8-42A8-97F5-D5677D367730}"/>
              </a:ext>
            </a:extLst>
          </p:cNvPr>
          <p:cNvSpPr/>
          <p:nvPr/>
        </p:nvSpPr>
        <p:spPr>
          <a:xfrm>
            <a:off x="2272924" y="1109722"/>
            <a:ext cx="741953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Оилавий тадбиркорлик дастурлари доирасида имтиёзли кредитлар учун ажратилган маблағлар  --  млрд сўм.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Аҳолини тадбиркорликка жалб қилиш жамғармасидан субсидиялар учун ажратилган маблағлар --  млн сўм.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Аёллар дафтари доирасидаги маблағлар  --  млн сўм.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Ёшлар дафтари доирасидаги маблағлар --   млн сўм.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Саҳоват ва кўмак жамғармаси маблағлари --  млн сўм.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Маҳалла бюджети --  млн сўм (аҳолининг йил давомида мол-мулк ва ер солиғи тўловларининг 10 фоиз қисми).</a:t>
            </a:r>
            <a:endParaRPr lang="ru-RU" sz="1400" dirty="0"/>
          </a:p>
        </p:txBody>
      </p:sp>
      <p:sp>
        <p:nvSpPr>
          <p:cNvPr id="8" name="Прямоугольник 137">
            <a:extLst>
              <a:ext uri="{FF2B5EF4-FFF2-40B4-BE49-F238E27FC236}">
                <a16:creationId xmlns:a16="http://schemas.microsoft.com/office/drawing/2014/main" id="{292EE204-F8C6-40A7-BF79-C539C5982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562" y="3619409"/>
            <a:ext cx="8360969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БОШҚА МАНБАЛАР</a:t>
            </a:r>
            <a:endParaRPr lang="ru-RU" alt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564A78-4ED7-4456-8AD7-67504FFF5423}"/>
              </a:ext>
            </a:extLst>
          </p:cNvPr>
          <p:cNvSpPr txBox="1"/>
          <p:nvPr/>
        </p:nvSpPr>
        <p:spPr>
          <a:xfrm>
            <a:off x="1221211" y="4519747"/>
            <a:ext cx="2358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dirty="0"/>
              <a:t>“Обод қишлоқ” ва “Обод маҳалла” дастурига киритиш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DCC92DB-3F01-4B90-92C6-FA7B6C5855EB}"/>
              </a:ext>
            </a:extLst>
          </p:cNvPr>
          <p:cNvSpPr/>
          <p:nvPr/>
        </p:nvSpPr>
        <p:spPr>
          <a:xfrm>
            <a:off x="4939669" y="4501720"/>
            <a:ext cx="28736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dirty="0"/>
              <a:t>Ижтимоий соҳа объектларини инвестиция дастурига киритиш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B8211B-A36C-409D-85C0-597B7DE84D7A}"/>
              </a:ext>
            </a:extLst>
          </p:cNvPr>
          <p:cNvSpPr/>
          <p:nvPr/>
        </p:nvSpPr>
        <p:spPr>
          <a:xfrm>
            <a:off x="9014078" y="4537165"/>
            <a:ext cx="28034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dirty="0"/>
              <a:t>Ташаббусли бюджет танловларида иштирок этиш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1ACC38-9398-4FCB-971A-996E729DFE49}"/>
              </a:ext>
            </a:extLst>
          </p:cNvPr>
          <p:cNvSpPr/>
          <p:nvPr/>
        </p:nvSpPr>
        <p:spPr>
          <a:xfrm>
            <a:off x="3744690" y="5880695"/>
            <a:ext cx="5808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dirty="0"/>
              <a:t>Маҳаллий бюджетнинг орттириб бажарилган қисми ва эркин қолдиқ маблағларидан фойдаланиш</a:t>
            </a:r>
            <a:endParaRPr lang="ru-RU" dirty="0"/>
          </a:p>
        </p:txBody>
      </p:sp>
      <p:pic>
        <p:nvPicPr>
          <p:cNvPr id="1026" name="Picture 2" descr="Строительство – Бесплатные иконки: строительство и инструменты">
            <a:extLst>
              <a:ext uri="{FF2B5EF4-FFF2-40B4-BE49-F238E27FC236}">
                <a16:creationId xmlns:a16="http://schemas.microsoft.com/office/drawing/2014/main" id="{D4EC7EB6-0093-447B-B195-0C8F568A1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6" y="4517792"/>
            <a:ext cx="855397" cy="8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дание – Бесплатные иконки: здания">
            <a:extLst>
              <a:ext uri="{FF2B5EF4-FFF2-40B4-BE49-F238E27FC236}">
                <a16:creationId xmlns:a16="http://schemas.microsoft.com/office/drawing/2014/main" id="{4A5738DF-C2E9-4840-9C9E-E5023BF72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23" y="4517792"/>
            <a:ext cx="821048" cy="82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ms сообщение – Бесплатные иконки: технологии">
            <a:extLst>
              <a:ext uri="{FF2B5EF4-FFF2-40B4-BE49-F238E27FC236}">
                <a16:creationId xmlns:a16="http://schemas.microsoft.com/office/drawing/2014/main" id="{81453607-7AE7-4085-859B-2A9A6A86D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048" y="4501720"/>
            <a:ext cx="875916" cy="87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Монеты – Бесплатные иконки: бизнес">
            <a:extLst>
              <a:ext uri="{FF2B5EF4-FFF2-40B4-BE49-F238E27FC236}">
                <a16:creationId xmlns:a16="http://schemas.microsoft.com/office/drawing/2014/main" id="{34A26679-ADC0-4536-870D-7FA78F018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772" y="5899062"/>
            <a:ext cx="679269" cy="67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049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581022" y="96685"/>
            <a:ext cx="1147010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Latn-UZ" sz="14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V-</a:t>
            </a:r>
            <a:r>
              <a:rPr lang="uz-Cyrl-UZ" sz="14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БОСҚИЧ: ЙЎЛ ХАРИТАСИ</a:t>
            </a:r>
            <a:endParaRPr lang="ru-RU" sz="1400" b="1" dirty="0">
              <a:solidFill>
                <a:srgbClr val="FFFF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8D47314-2DB8-4BBE-899F-CD87EFC3B905}"/>
              </a:ext>
            </a:extLst>
          </p:cNvPr>
          <p:cNvSpPr/>
          <p:nvPr/>
        </p:nvSpPr>
        <p:spPr>
          <a:xfrm>
            <a:off x="557344" y="4600209"/>
            <a:ext cx="11112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</a:t>
            </a:r>
            <a:r>
              <a:rPr lang="uz-Cyrl-UZ" b="1" dirty="0">
                <a:solidFill>
                  <a:srgbClr val="0070C0"/>
                </a:solidFill>
              </a:rPr>
              <a:t>V-босқич: </a:t>
            </a:r>
            <a:r>
              <a:rPr lang="uz-Cyrl-UZ" dirty="0"/>
              <a:t>Аниқланган муаммолар ва мавжуд имкониятлардан келиб чиқиб махалланинг ижтимоий-иқтисодий ривожлантириш, аҳолини даромадли мехнат билан бандлигини таъминлаш бўйича бажарилиши лозим бўлган мақсадли кўрсаткичлар ва уларни амалга ошириш юзасидан ишлаб чиқилган дастур маҳалла кенгаши ва фаоллари иштирокида мухокама қилинади.</a:t>
            </a:r>
          </a:p>
          <a:p>
            <a:pPr algn="just"/>
            <a:r>
              <a:rPr lang="uz-Cyrl-UZ" dirty="0"/>
              <a:t>           Ўз навбатида, махалла кенгашларида маъқулланган дастурлар Кенгаш раиси ва сектор рахбари томонидан тасдикланади.</a:t>
            </a: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E3885E-E418-4A04-BB49-2E729B773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512" y="682219"/>
            <a:ext cx="85629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68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6817" y="563672"/>
            <a:ext cx="10377116" cy="583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62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92919FD0-8310-480F-8FFB-E0930A6C20AB}"/>
              </a:ext>
            </a:extLst>
          </p:cNvPr>
          <p:cNvSpPr/>
          <p:nvPr/>
        </p:nvSpPr>
        <p:spPr>
          <a:xfrm>
            <a:off x="38100" y="93663"/>
            <a:ext cx="12115800" cy="4524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96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 “ЕТТИ”ЛИГИНИНГ ВАКОЛАТ ВА ВАЗИФАЛАРИ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2DA9A4F1-62BE-4B6B-8D3A-1DCC4EF95A2B}"/>
              </a:ext>
            </a:extLst>
          </p:cNvPr>
          <p:cNvCxnSpPr/>
          <p:nvPr/>
        </p:nvCxnSpPr>
        <p:spPr>
          <a:xfrm>
            <a:off x="379413" y="614363"/>
            <a:ext cx="11433175" cy="17462"/>
          </a:xfrm>
          <a:prstGeom prst="line">
            <a:avLst/>
          </a:prstGeom>
          <a:ln w="1301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48" name="Группа 12">
            <a:extLst>
              <a:ext uri="{FF2B5EF4-FFF2-40B4-BE49-F238E27FC236}">
                <a16:creationId xmlns:a16="http://schemas.microsoft.com/office/drawing/2014/main" id="{9674D9AD-B1DC-4E27-8C47-5E8775D0A604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873125"/>
            <a:ext cx="3327400" cy="314325"/>
            <a:chOff x="1077913" y="2748809"/>
            <a:chExt cx="13933487" cy="989475"/>
          </a:xfrm>
        </p:grpSpPr>
        <p:cxnSp>
          <p:nvCxnSpPr>
            <p:cNvPr id="124" name="Прямая соединительная линия 123">
              <a:extLst>
                <a:ext uri="{FF2B5EF4-FFF2-40B4-BE49-F238E27FC236}">
                  <a16:creationId xmlns:a16="http://schemas.microsoft.com/office/drawing/2014/main" id="{2C754ED0-650D-4411-A2BA-FB792E9C34C4}"/>
                </a:ext>
              </a:extLst>
            </p:cNvPr>
            <p:cNvCxnSpPr/>
            <p:nvPr/>
          </p:nvCxnSpPr>
          <p:spPr>
            <a:xfrm>
              <a:off x="1077913" y="3258539"/>
              <a:ext cx="13933487" cy="39979"/>
            </a:xfrm>
            <a:prstGeom prst="line">
              <a:avLst/>
            </a:prstGeom>
            <a:ln w="57150">
              <a:solidFill>
                <a:srgbClr val="0070C0"/>
              </a:solidFill>
              <a:prstDash val="sysDot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Прямоугольник 129">
              <a:extLst>
                <a:ext uri="{FF2B5EF4-FFF2-40B4-BE49-F238E27FC236}">
                  <a16:creationId xmlns:a16="http://schemas.microsoft.com/office/drawing/2014/main" id="{44B639FE-B6C8-49F4-8108-9D69DDCE55DA}"/>
                </a:ext>
              </a:extLst>
            </p:cNvPr>
            <p:cNvSpPr/>
            <p:nvPr/>
          </p:nvSpPr>
          <p:spPr>
            <a:xfrm>
              <a:off x="2254550" y="2748809"/>
              <a:ext cx="11693225" cy="989475"/>
            </a:xfrm>
            <a:prstGeom prst="rect">
              <a:avLst/>
            </a:prstGeom>
            <a:solidFill>
              <a:srgbClr val="F4FA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76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z-Cyrl-UZ" sz="127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МАҲАЛЛА РАИСИ ВАКОЛАТЛАРИ</a:t>
              </a:r>
              <a:endParaRPr lang="ru-RU" sz="127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EE77FBD-A5C2-4B1E-9E47-1B47429A4286}"/>
              </a:ext>
            </a:extLst>
          </p:cNvPr>
          <p:cNvCxnSpPr/>
          <p:nvPr/>
        </p:nvCxnSpPr>
        <p:spPr>
          <a:xfrm>
            <a:off x="3902075" y="915988"/>
            <a:ext cx="22225" cy="57483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0" name="Группа 90">
            <a:extLst>
              <a:ext uri="{FF2B5EF4-FFF2-40B4-BE49-F238E27FC236}">
                <a16:creationId xmlns:a16="http://schemas.microsoft.com/office/drawing/2014/main" id="{9055AD8E-FA2A-4689-842D-8B64FACBB4A5}"/>
              </a:ext>
            </a:extLst>
          </p:cNvPr>
          <p:cNvGrpSpPr>
            <a:grpSpLocks/>
          </p:cNvGrpSpPr>
          <p:nvPr/>
        </p:nvGrpSpPr>
        <p:grpSpPr bwMode="auto">
          <a:xfrm>
            <a:off x="3997325" y="877888"/>
            <a:ext cx="7737475" cy="314325"/>
            <a:chOff x="17185342" y="2775703"/>
            <a:chExt cx="19897072" cy="989475"/>
          </a:xfrm>
        </p:grpSpPr>
        <p:cxnSp>
          <p:nvCxnSpPr>
            <p:cNvPr id="97" name="Прямая соединительная линия 96">
              <a:extLst>
                <a:ext uri="{FF2B5EF4-FFF2-40B4-BE49-F238E27FC236}">
                  <a16:creationId xmlns:a16="http://schemas.microsoft.com/office/drawing/2014/main" id="{082CD129-A5B0-4AD9-B30F-F489BB6DA879}"/>
                </a:ext>
              </a:extLst>
            </p:cNvPr>
            <p:cNvCxnSpPr/>
            <p:nvPr/>
          </p:nvCxnSpPr>
          <p:spPr>
            <a:xfrm>
              <a:off x="17185342" y="3285433"/>
              <a:ext cx="19897072" cy="39979"/>
            </a:xfrm>
            <a:prstGeom prst="line">
              <a:avLst/>
            </a:prstGeom>
            <a:ln w="57150">
              <a:solidFill>
                <a:srgbClr val="0070C0"/>
              </a:solidFill>
              <a:prstDash val="sysDot"/>
              <a:headEnd type="diamond" w="lg" len="lg"/>
              <a:tail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92A4EDC5-3ACF-401A-BA85-F87B1301B5A0}"/>
                </a:ext>
              </a:extLst>
            </p:cNvPr>
            <p:cNvSpPr/>
            <p:nvPr/>
          </p:nvSpPr>
          <p:spPr>
            <a:xfrm>
              <a:off x="20132754" y="2775703"/>
              <a:ext cx="13524622" cy="989475"/>
            </a:xfrm>
            <a:prstGeom prst="rect">
              <a:avLst/>
            </a:prstGeom>
            <a:solidFill>
              <a:srgbClr val="F4FA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576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z-Cyrl-UZ" sz="127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МАҲАЛЛА “ЕТТИ”ЛИГИНИНГ ВАЗИФАЛАРИ</a:t>
              </a:r>
            </a:p>
          </p:txBody>
        </p:sp>
      </p:grpSp>
      <p:grpSp>
        <p:nvGrpSpPr>
          <p:cNvPr id="6151" name="Группа 11">
            <a:extLst>
              <a:ext uri="{FF2B5EF4-FFF2-40B4-BE49-F238E27FC236}">
                <a16:creationId xmlns:a16="http://schemas.microsoft.com/office/drawing/2014/main" id="{5B93022A-CD84-482B-9862-A72AE40B6FD3}"/>
              </a:ext>
            </a:extLst>
          </p:cNvPr>
          <p:cNvGrpSpPr>
            <a:grpSpLocks/>
          </p:cNvGrpSpPr>
          <p:nvPr/>
        </p:nvGrpSpPr>
        <p:grpSpPr bwMode="auto">
          <a:xfrm>
            <a:off x="1173163" y="1328738"/>
            <a:ext cx="2506662" cy="5275262"/>
            <a:chOff x="3550024" y="4185654"/>
            <a:chExt cx="6794658" cy="16613151"/>
          </a:xfrm>
        </p:grpSpPr>
        <p:sp>
          <p:nvSpPr>
            <p:cNvPr id="106" name="Прямоугольник 105">
              <a:extLst>
                <a:ext uri="{FF2B5EF4-FFF2-40B4-BE49-F238E27FC236}">
                  <a16:creationId xmlns:a16="http://schemas.microsoft.com/office/drawing/2014/main" id="{1695C6A1-E8F4-412F-A768-42B2B18A2408}"/>
                </a:ext>
              </a:extLst>
            </p:cNvPr>
            <p:cNvSpPr/>
            <p:nvPr/>
          </p:nvSpPr>
          <p:spPr>
            <a:xfrm>
              <a:off x="3550024" y="4185654"/>
              <a:ext cx="6794658" cy="2359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лавозимга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тайинлашда</a:t>
              </a:r>
              <a:r>
                <a:rPr lang="ru-RU" sz="1016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маҳалла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билан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мажбурий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келишиш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id="{9BEA3F0A-7BA3-4F79-A58B-0B996D28FD46}"/>
                </a:ext>
              </a:extLst>
            </p:cNvPr>
            <p:cNvSpPr/>
            <p:nvPr/>
          </p:nvSpPr>
          <p:spPr>
            <a:xfrm>
              <a:off x="3550024" y="7415295"/>
              <a:ext cx="6794658" cy="23647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лавозимидан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озод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бўйича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тақдимнома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id="{5BA0D4CE-ED4F-4B5F-BA24-E03654CD4D94}"/>
                </a:ext>
              </a:extLst>
            </p:cNvPr>
            <p:cNvSpPr/>
            <p:nvPr/>
          </p:nvSpPr>
          <p:spPr>
            <a:xfrm>
              <a:off x="3550024" y="10649934"/>
              <a:ext cx="6794658" cy="2359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солиқ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ижтимоий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хизмат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ходимларини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интизомий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жазолаш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бўйича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уларнинг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берувчиларига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тақдимнома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09" name="Прямоугольник 108">
              <a:extLst>
                <a:ext uri="{FF2B5EF4-FFF2-40B4-BE49-F238E27FC236}">
                  <a16:creationId xmlns:a16="http://schemas.microsoft.com/office/drawing/2014/main" id="{380D7188-406B-4F3A-AA63-8E9953CD041D}"/>
                </a:ext>
              </a:extLst>
            </p:cNvPr>
            <p:cNvSpPr/>
            <p:nvPr/>
          </p:nvSpPr>
          <p:spPr>
            <a:xfrm>
              <a:off x="3550024" y="13879574"/>
              <a:ext cx="6794658" cy="40545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Ҳоким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ёрдамчиси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ёшлар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етакчиси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хотин-қизлар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фаоли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профилактика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солиқ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инспектори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ижтимоий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хизмат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ходимларни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рағбатлантириш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жамғармаси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бошқа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манбалардан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рағбатлантирувчи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тўловлар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қилиш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DE545A41-397F-4C03-9F07-124ED06D6603}"/>
                </a:ext>
              </a:extLst>
            </p:cNvPr>
            <p:cNvSpPr/>
            <p:nvPr/>
          </p:nvSpPr>
          <p:spPr>
            <a:xfrm>
              <a:off x="3550024" y="18439067"/>
              <a:ext cx="6794658" cy="23597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z-Cyrl-UZ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Ж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исмоний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шахслардан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олинадиган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мол-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мулк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ер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солиғини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оширилган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коэффициентлар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қўллаш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юзасидан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тегишли</a:t>
              </a:r>
              <a:r>
                <a:rPr lang="ru-RU" sz="1016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ҳалқ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депутатлари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кенгашларига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таклиф</a:t>
              </a:r>
              <a:r>
                <a:rPr lang="ru-RU" sz="1016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16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киритиш</a:t>
              </a:r>
              <a:r>
                <a:rPr lang="ru-RU" sz="1016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6152" name="Рисунок 92">
            <a:extLst>
              <a:ext uri="{FF2B5EF4-FFF2-40B4-BE49-F238E27FC236}">
                <a16:creationId xmlns:a16="http://schemas.microsoft.com/office/drawing/2014/main" id="{A8C1CC4E-34AE-4CA1-81B3-C82508C83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1428750"/>
            <a:ext cx="588963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93">
            <a:extLst>
              <a:ext uri="{FF2B5EF4-FFF2-40B4-BE49-F238E27FC236}">
                <a16:creationId xmlns:a16="http://schemas.microsoft.com/office/drawing/2014/main" id="{F394A9FA-0746-4763-BBB8-169090AB2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2446338"/>
            <a:ext cx="5492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Рисунок 94">
            <a:extLst>
              <a:ext uri="{FF2B5EF4-FFF2-40B4-BE49-F238E27FC236}">
                <a16:creationId xmlns:a16="http://schemas.microsoft.com/office/drawing/2014/main" id="{4435FFAD-4793-4913-892F-9E8A4C02E6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3448050"/>
            <a:ext cx="59690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Рисунок 95">
            <a:extLst>
              <a:ext uri="{FF2B5EF4-FFF2-40B4-BE49-F238E27FC236}">
                <a16:creationId xmlns:a16="http://schemas.microsoft.com/office/drawing/2014/main" id="{5657E590-42CE-40F8-87FC-9A95E17C21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4721225"/>
            <a:ext cx="5746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Рисунок 98">
            <a:extLst>
              <a:ext uri="{FF2B5EF4-FFF2-40B4-BE49-F238E27FC236}">
                <a16:creationId xmlns:a16="http://schemas.microsoft.com/office/drawing/2014/main" id="{6A40C207-D796-42C5-9673-EDE4F8DBB8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5937250"/>
            <a:ext cx="592138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2D053AB5-E832-4A9C-85A8-F43437F8C5C8}"/>
              </a:ext>
            </a:extLst>
          </p:cNvPr>
          <p:cNvSpPr/>
          <p:nvPr/>
        </p:nvSpPr>
        <p:spPr>
          <a:xfrm>
            <a:off x="4005263" y="1233488"/>
            <a:ext cx="2830512" cy="261937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МАҲАЛЛА РАИСИ</a:t>
            </a:r>
          </a:p>
        </p:txBody>
      </p:sp>
      <p:sp>
        <p:nvSpPr>
          <p:cNvPr id="153" name="Прямоугольник 152">
            <a:extLst>
              <a:ext uri="{FF2B5EF4-FFF2-40B4-BE49-F238E27FC236}">
                <a16:creationId xmlns:a16="http://schemas.microsoft.com/office/drawing/2014/main" id="{3C9F2904-5E85-4CA9-A5B3-976A1B172EE5}"/>
              </a:ext>
            </a:extLst>
          </p:cNvPr>
          <p:cNvSpPr/>
          <p:nvPr/>
        </p:nvSpPr>
        <p:spPr>
          <a:xfrm>
            <a:off x="4005263" y="1519238"/>
            <a:ext cx="3808412" cy="172561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Ҳоким ёрдамчиси, ёшлар етакчиси, хотин-қизлар фаоли ва профилактика инспекторлари фаолияти устидан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умумий раҳбарлик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қилиш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Фуқароларнинг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манфаатларини ҳимоя қилиш;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Миллий қадриятлар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урф-одатлар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анъаналарни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авлоддан авлодга ўтиб бориши учун муҳит яратиш, соғлом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ижтимоий-маънавий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муҳитни сақлаш;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Аҳоли фаоллигини ошириш ва бирлаштириш, “Яшил макон”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умуммиллий лойиҳасини, тозалик </a:t>
            </a:r>
            <a:r>
              <a:rPr lang="uz-Cyrl-UZ" sz="1016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ободонлаштириш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ишларини маҳаллаларда ташкиллаштириш .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Прямоугольник 184">
            <a:extLst>
              <a:ext uri="{FF2B5EF4-FFF2-40B4-BE49-F238E27FC236}">
                <a16:creationId xmlns:a16="http://schemas.microsoft.com/office/drawing/2014/main" id="{4D59F16A-1CBC-42BE-AF80-CC492BA71639}"/>
              </a:ext>
            </a:extLst>
          </p:cNvPr>
          <p:cNvSpPr/>
          <p:nvPr/>
        </p:nvSpPr>
        <p:spPr>
          <a:xfrm>
            <a:off x="8047038" y="1233488"/>
            <a:ext cx="2830512" cy="261937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ҲОКИМ ЁРДАМЧИСИ</a:t>
            </a:r>
          </a:p>
        </p:txBody>
      </p:sp>
      <p:sp>
        <p:nvSpPr>
          <p:cNvPr id="186" name="Прямоугольник 185">
            <a:extLst>
              <a:ext uri="{FF2B5EF4-FFF2-40B4-BE49-F238E27FC236}">
                <a16:creationId xmlns:a16="http://schemas.microsoft.com/office/drawing/2014/main" id="{E844E7BF-41EA-415E-B45D-3957CF067976}"/>
              </a:ext>
            </a:extLst>
          </p:cNvPr>
          <p:cNvSpPr/>
          <p:nvPr/>
        </p:nvSpPr>
        <p:spPr>
          <a:xfrm>
            <a:off x="8047038" y="1519238"/>
            <a:ext cx="3808412" cy="172561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тадбиркорликни ривожлантириш;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Ишсиз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миграциядан қайтган фуқаролар бандлигини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таъминлаш;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Томорқа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дехқончилик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учун ажратилган ерлардан самарали фойдаланишга кўмаклашиш;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Ўзини ўзи банд қилган аҳоли ичидан тадбиркорлар синфини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шакллантириш;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Маҳаллаларга ажратилаётган маблағларни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мақсадли фойдаланилишида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жамоатчилик назоратини амалга ошириш учун шароит яратиш.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id="{171FB30F-AF4A-44BB-B94A-75817F4AEDAA}"/>
              </a:ext>
            </a:extLst>
          </p:cNvPr>
          <p:cNvSpPr/>
          <p:nvPr/>
        </p:nvSpPr>
        <p:spPr>
          <a:xfrm>
            <a:off x="4005263" y="3355975"/>
            <a:ext cx="2830512" cy="261938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ЁШЛАР ЕТАКЧИСИ</a:t>
            </a:r>
          </a:p>
        </p:txBody>
      </p:sp>
      <p:sp>
        <p:nvSpPr>
          <p:cNvPr id="189" name="Прямоугольник 188">
            <a:extLst>
              <a:ext uri="{FF2B5EF4-FFF2-40B4-BE49-F238E27FC236}">
                <a16:creationId xmlns:a16="http://schemas.microsoft.com/office/drawing/2014/main" id="{89003184-ADC9-4544-BEB4-3D888E83A190}"/>
              </a:ext>
            </a:extLst>
          </p:cNvPr>
          <p:cNvSpPr/>
          <p:nvPr/>
        </p:nvSpPr>
        <p:spPr>
          <a:xfrm>
            <a:off x="4005263" y="3641725"/>
            <a:ext cx="3808412" cy="130175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ёшларнинг бўш вақтини мазмунли ташкил этиш, улар орасидан истеъдодли шахслар шаклланишига шароит яратиш;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соғлом турмуш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тарзи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ривожлантириш;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ҳаракатларини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шакллантириш;</a:t>
            </a:r>
            <a:endParaRPr lang="ru-RU" sz="1016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Ёшларда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табиат ва сув ресурсларини асраш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туйғусини мустаҳкамлаш.</a:t>
            </a:r>
          </a:p>
        </p:txBody>
      </p:sp>
      <p:sp>
        <p:nvSpPr>
          <p:cNvPr id="191" name="Прямоугольник 190">
            <a:extLst>
              <a:ext uri="{FF2B5EF4-FFF2-40B4-BE49-F238E27FC236}">
                <a16:creationId xmlns:a16="http://schemas.microsoft.com/office/drawing/2014/main" id="{4BA5B27F-BAED-4C57-86E3-8777CD3DA402}"/>
              </a:ext>
            </a:extLst>
          </p:cNvPr>
          <p:cNvSpPr/>
          <p:nvPr/>
        </p:nvSpPr>
        <p:spPr>
          <a:xfrm>
            <a:off x="3997325" y="5116513"/>
            <a:ext cx="2830513" cy="261937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ХОТИН-ҚИЗЛАР ФАОЛИ</a:t>
            </a:r>
          </a:p>
        </p:txBody>
      </p:sp>
      <p:sp>
        <p:nvSpPr>
          <p:cNvPr id="192" name="Прямоугольник 191">
            <a:extLst>
              <a:ext uri="{FF2B5EF4-FFF2-40B4-BE49-F238E27FC236}">
                <a16:creationId xmlns:a16="http://schemas.microsoft.com/office/drawing/2014/main" id="{D92E9079-5CFA-43E2-A28C-96AD0BA2725C}"/>
              </a:ext>
            </a:extLst>
          </p:cNvPr>
          <p:cNvSpPr/>
          <p:nvPr/>
        </p:nvSpPr>
        <p:spPr>
          <a:xfrm>
            <a:off x="3997325" y="5368925"/>
            <a:ext cx="3808413" cy="124301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Жамиятда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хотин-қизлар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ўрнини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Хотин-қизларда ўзига бўлган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ҳурматни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ҳамда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тазийқ</a:t>
            </a:r>
            <a:b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зўравонликка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муросасизлик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муносабатини шакллантириш;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Ажрим ёқасига келган оилалар билан ишлаш;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Оила қуришга тайёрлаш, маҳаллада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 юритишни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йўлга қўйиш.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5" name="Прямая соединительная линия 114">
            <a:extLst>
              <a:ext uri="{FF2B5EF4-FFF2-40B4-BE49-F238E27FC236}">
                <a16:creationId xmlns:a16="http://schemas.microsoft.com/office/drawing/2014/main" id="{68B40B42-3013-40A8-B854-545E49037A1C}"/>
              </a:ext>
            </a:extLst>
          </p:cNvPr>
          <p:cNvCxnSpPr/>
          <p:nvPr/>
        </p:nvCxnSpPr>
        <p:spPr>
          <a:xfrm>
            <a:off x="7935913" y="1543050"/>
            <a:ext cx="17462" cy="4835525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>
            <a:extLst>
              <a:ext uri="{FF2B5EF4-FFF2-40B4-BE49-F238E27FC236}">
                <a16:creationId xmlns:a16="http://schemas.microsoft.com/office/drawing/2014/main" id="{5C8D7975-A896-4487-943F-E4D8D66663AF}"/>
              </a:ext>
            </a:extLst>
          </p:cNvPr>
          <p:cNvCxnSpPr/>
          <p:nvPr/>
        </p:nvCxnSpPr>
        <p:spPr>
          <a:xfrm flipH="1" flipV="1">
            <a:off x="4005263" y="3295650"/>
            <a:ext cx="7807325" cy="635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>
            <a:extLst>
              <a:ext uri="{FF2B5EF4-FFF2-40B4-BE49-F238E27FC236}">
                <a16:creationId xmlns:a16="http://schemas.microsoft.com/office/drawing/2014/main" id="{A732A452-C3FA-4444-A262-495E30EFEE47}"/>
              </a:ext>
            </a:extLst>
          </p:cNvPr>
          <p:cNvCxnSpPr/>
          <p:nvPr/>
        </p:nvCxnSpPr>
        <p:spPr>
          <a:xfrm flipH="1">
            <a:off x="3989388" y="5033963"/>
            <a:ext cx="3946525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Прямоугольник 197">
            <a:extLst>
              <a:ext uri="{FF2B5EF4-FFF2-40B4-BE49-F238E27FC236}">
                <a16:creationId xmlns:a16="http://schemas.microsoft.com/office/drawing/2014/main" id="{3F0533B1-4240-4215-879A-8FC0C9E1E54A}"/>
              </a:ext>
            </a:extLst>
          </p:cNvPr>
          <p:cNvSpPr/>
          <p:nvPr/>
        </p:nvSpPr>
        <p:spPr>
          <a:xfrm>
            <a:off x="8047038" y="3379788"/>
            <a:ext cx="2887662" cy="261937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ИНСПЕКТОРИ</a:t>
            </a:r>
          </a:p>
        </p:txBody>
      </p:sp>
      <p:sp>
        <p:nvSpPr>
          <p:cNvPr id="199" name="Прямоугольник 198">
            <a:extLst>
              <a:ext uri="{FF2B5EF4-FFF2-40B4-BE49-F238E27FC236}">
                <a16:creationId xmlns:a16="http://schemas.microsoft.com/office/drawing/2014/main" id="{3D17C4FB-76D5-4C0A-BAEE-76A89D36CF28}"/>
              </a:ext>
            </a:extLst>
          </p:cNvPr>
          <p:cNvSpPr/>
          <p:nvPr/>
        </p:nvSpPr>
        <p:spPr>
          <a:xfrm>
            <a:off x="8047038" y="3667125"/>
            <a:ext cx="3808412" cy="73818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Маҳаллада ҳуқуқбузарликни олдини олиш;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Жамоат тартибини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сақлаш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ҳавфсиз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муҳитни таъминлаш;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Фуқароларнинг қулай атроф-муҳитга бўлган ҳуқуқларини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амалга оширишда кўмаклашиш.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1" name="Прямоугольник 200">
            <a:extLst>
              <a:ext uri="{FF2B5EF4-FFF2-40B4-BE49-F238E27FC236}">
                <a16:creationId xmlns:a16="http://schemas.microsoft.com/office/drawing/2014/main" id="{91F043F9-A99E-428A-A688-8C9A9C48586D}"/>
              </a:ext>
            </a:extLst>
          </p:cNvPr>
          <p:cNvSpPr/>
          <p:nvPr/>
        </p:nvSpPr>
        <p:spPr>
          <a:xfrm>
            <a:off x="8047038" y="4560888"/>
            <a:ext cx="2886075" cy="261937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ИЖТИМОИЙ ХОДИМ</a:t>
            </a:r>
          </a:p>
        </p:txBody>
      </p:sp>
      <p:sp>
        <p:nvSpPr>
          <p:cNvPr id="202" name="Прямоугольник 201">
            <a:extLst>
              <a:ext uri="{FF2B5EF4-FFF2-40B4-BE49-F238E27FC236}">
                <a16:creationId xmlns:a16="http://schemas.microsoft.com/office/drawing/2014/main" id="{4CD6B5B9-BBB0-4036-A23E-4C22D50973AD}"/>
              </a:ext>
            </a:extLst>
          </p:cNvPr>
          <p:cNvSpPr/>
          <p:nvPr/>
        </p:nvSpPr>
        <p:spPr>
          <a:xfrm>
            <a:off x="8047038" y="4848225"/>
            <a:ext cx="3808412" cy="73818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Оғир аҳволга тушиб қолган ва оғир аҳволга тушиб қолиш хавфи юқори бўлган шахслар ва оилаларни аниқлаш;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Уларнинг эҳтиёжларига қараб, комплекс ёндашув асосида профессионал ижтимоий 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uz-Cyrl-UZ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ёрдамларни</a:t>
            </a:r>
            <a:r>
              <a:rPr lang="uz-Cyrl-UZ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ташкил этиш.</a:t>
            </a:r>
            <a:endParaRPr lang="ru-RU" sz="1016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0413632A-F8A4-4D37-87B1-06D3DEEF58C4}"/>
              </a:ext>
            </a:extLst>
          </p:cNvPr>
          <p:cNvSpPr/>
          <p:nvPr/>
        </p:nvSpPr>
        <p:spPr>
          <a:xfrm>
            <a:off x="8047038" y="5737225"/>
            <a:ext cx="2886075" cy="261938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СОЛИҚ ИНСПЕКТОРИ</a:t>
            </a:r>
          </a:p>
        </p:txBody>
      </p:sp>
      <p:sp>
        <p:nvSpPr>
          <p:cNvPr id="205" name="Прямоугольник 204">
            <a:extLst>
              <a:ext uri="{FF2B5EF4-FFF2-40B4-BE49-F238E27FC236}">
                <a16:creationId xmlns:a16="http://schemas.microsoft.com/office/drawing/2014/main" id="{2A88E368-B155-4CE0-A86C-DB659CE48D95}"/>
              </a:ext>
            </a:extLst>
          </p:cNvPr>
          <p:cNvSpPr/>
          <p:nvPr/>
        </p:nvSpPr>
        <p:spPr>
          <a:xfrm>
            <a:off x="8047038" y="6027738"/>
            <a:ext cx="3808412" cy="44926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Аҳолидан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солиқларни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ундириш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145161" indent="-145161" algn="just" fontAlgn="auto">
              <a:spcBef>
                <a:spcPts val="191"/>
              </a:spcBef>
              <a:spcAft>
                <a:spcPts val="0"/>
              </a:spcAft>
              <a:buClr>
                <a:srgbClr val="C00000"/>
              </a:buClr>
              <a:buFont typeface="Times New Roman" panose="02020603050405020304" pitchFamily="18" charset="0"/>
              <a:buChar char="►"/>
              <a:defRPr/>
            </a:pPr>
            <a:r>
              <a:rPr lang="ru-RU" sz="1016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бюджетини</a:t>
            </a:r>
            <a:r>
              <a:rPr lang="ru-RU" sz="1016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16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шакллантириш</a:t>
            </a:r>
            <a:r>
              <a:rPr lang="ru-RU" sz="1016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207" name="Прямая соединительная линия 206">
            <a:extLst>
              <a:ext uri="{FF2B5EF4-FFF2-40B4-BE49-F238E27FC236}">
                <a16:creationId xmlns:a16="http://schemas.microsoft.com/office/drawing/2014/main" id="{A0ADEBA9-A517-4408-8194-65442A8660D6}"/>
              </a:ext>
            </a:extLst>
          </p:cNvPr>
          <p:cNvCxnSpPr/>
          <p:nvPr/>
        </p:nvCxnSpPr>
        <p:spPr>
          <a:xfrm flipH="1" flipV="1">
            <a:off x="7935913" y="4478338"/>
            <a:ext cx="3876675" cy="4762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>
            <a:extLst>
              <a:ext uri="{FF2B5EF4-FFF2-40B4-BE49-F238E27FC236}">
                <a16:creationId xmlns:a16="http://schemas.microsoft.com/office/drawing/2014/main" id="{61FF3DE9-D5A7-49FB-B3C8-1F324DF3A36C}"/>
              </a:ext>
            </a:extLst>
          </p:cNvPr>
          <p:cNvCxnSpPr/>
          <p:nvPr/>
        </p:nvCxnSpPr>
        <p:spPr>
          <a:xfrm flipH="1" flipV="1">
            <a:off x="7953375" y="5648325"/>
            <a:ext cx="3875088" cy="4763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76" name="Рисунок 196">
            <a:extLst>
              <a:ext uri="{FF2B5EF4-FFF2-40B4-BE49-F238E27FC236}">
                <a16:creationId xmlns:a16="http://schemas.microsoft.com/office/drawing/2014/main" id="{85FC554D-CC67-4FE5-BC41-95E88BD158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5089525"/>
            <a:ext cx="4048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7" name="Рисунок 207">
            <a:extLst>
              <a:ext uri="{FF2B5EF4-FFF2-40B4-BE49-F238E27FC236}">
                <a16:creationId xmlns:a16="http://schemas.microsoft.com/office/drawing/2014/main" id="{AA1600C9-A229-499C-9596-3E5005805E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352800"/>
            <a:ext cx="406400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8" name="Рисунок 210">
            <a:extLst>
              <a:ext uri="{FF2B5EF4-FFF2-40B4-BE49-F238E27FC236}">
                <a16:creationId xmlns:a16="http://schemas.microsoft.com/office/drawing/2014/main" id="{90CE9F3D-1265-4B09-B03F-85AF596DD3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713" y="1244600"/>
            <a:ext cx="309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9" name="Рисунок 211">
            <a:extLst>
              <a:ext uri="{FF2B5EF4-FFF2-40B4-BE49-F238E27FC236}">
                <a16:creationId xmlns:a16="http://schemas.microsoft.com/office/drawing/2014/main" id="{C6F067B0-44F5-4A34-B82E-993800172D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488" y="3359150"/>
            <a:ext cx="4064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Рисунок 212">
            <a:extLst>
              <a:ext uri="{FF2B5EF4-FFF2-40B4-BE49-F238E27FC236}">
                <a16:creationId xmlns:a16="http://schemas.microsoft.com/office/drawing/2014/main" id="{270ECE8A-CA10-47E3-BD19-92F116706F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45227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Рисунок 213">
            <a:extLst>
              <a:ext uri="{FF2B5EF4-FFF2-40B4-BE49-F238E27FC236}">
                <a16:creationId xmlns:a16="http://schemas.microsoft.com/office/drawing/2014/main" id="{394158B3-1A40-4FF3-B146-16AD2A8ED1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463" y="1212850"/>
            <a:ext cx="32543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Рисунок 214">
            <a:extLst>
              <a:ext uri="{FF2B5EF4-FFF2-40B4-BE49-F238E27FC236}">
                <a16:creationId xmlns:a16="http://schemas.microsoft.com/office/drawing/2014/main" id="{963B79EE-7550-473B-861F-5C9E755B4A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838" y="5694363"/>
            <a:ext cx="369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9883833" y="368771"/>
            <a:ext cx="2016075" cy="629953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66477" y="-5848457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752473" y="68110"/>
            <a:ext cx="1127867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МАҲАЛЛАНИНГ ИЖТИМОИЙ-И</a:t>
            </a:r>
            <a:r>
              <a:rPr lang="uz-Cyrl-UZ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</a:t>
            </a:r>
            <a:r>
              <a:rPr lang="ru-RU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ТИСОДИЙ РИВОЖЛАНТИРИШ ҲОЛАТИ БЎЙИЧА ПЛАНШЕТ ТАЙЁРЛАШ АЛГОРИТИМИ</a:t>
            </a:r>
            <a:endParaRPr lang="ru-RU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4196" y="648394"/>
            <a:ext cx="3757353" cy="601841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25400" y="648394"/>
            <a:ext cx="3757353" cy="6018415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42555" y="1246912"/>
            <a:ext cx="3757353" cy="3205621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7230" y="814648"/>
            <a:ext cx="3231284" cy="523702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88434" y="814648"/>
            <a:ext cx="3231284" cy="523702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05589" y="1413165"/>
            <a:ext cx="3231284" cy="52370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896" y="773083"/>
            <a:ext cx="2984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Маҳалланинг умумий кўрсаткичлари</a:t>
            </a:r>
            <a:endParaRPr lang="uz-Cyrl-UZ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1941" y="872833"/>
            <a:ext cx="2984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Мавжуд имкониятлар</a:t>
            </a:r>
            <a:endParaRPr lang="uz-Cyrl-UZ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63138" y="1444182"/>
            <a:ext cx="3166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Ижтимоий ва коммунал инфратузилмадаги мавжуд муаммолар</a:t>
            </a:r>
            <a:endParaRPr lang="uz-Cyrl-UZ" sz="1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6609" y="764771"/>
            <a:ext cx="623455" cy="62345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113432" y="753741"/>
            <a:ext cx="623455" cy="62345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049378" y="1352258"/>
            <a:ext cx="623455" cy="62345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7460" y="845665"/>
            <a:ext cx="515864" cy="45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66890" y="823261"/>
            <a:ext cx="515864" cy="45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90714" y="1435192"/>
            <a:ext cx="515864" cy="45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575" y="1604358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0575" y="2190409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40575" y="2787141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40575" y="3383873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40575" y="3997231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40575" y="4591595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40575" y="5188327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40575" y="5785059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518766" y="1583422"/>
            <a:ext cx="3379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Хонадон, оила, аҳоли, ёшлар, хотин-қизлар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8766" y="3392351"/>
            <a:ext cx="3379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Ижтимоий реестр, “Темир дафтар”, “Аёллар дафтари”, “Ёшлар дафтар”даги аҳоли сони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7754" y="2285113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Ишсизлар, норасмий бандлар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0726" y="2866666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Камбағал оилалар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5787" y="4090230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Тадбиркорлар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0451" y="4687744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Хизмат кўрсатиш объектлари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6066" y="5268634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Ижтимоий соҳа объектлари сони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12" y="5766397"/>
            <a:ext cx="3379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Ўзини ўзи банд қилганлар сони ва ҳоказо…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333702" y="1608668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269497" y="1600466"/>
            <a:ext cx="36800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Ихтисослашуви</a:t>
            </a:r>
            <a:r>
              <a:rPr lang="uz-Cyrl-UZ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uz-Cyrl-UZ" sz="1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мебелчилик, иссиқхоначилик, гулчилик, чорвачилик, асаларичилик, тикувчилик, темирчилик, кулолчилик, косибчилик, </a:t>
            </a:r>
            <a:br>
              <a:rPr lang="en-US" sz="1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uz-Cyrl-UZ" sz="1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туризм ва х.к</a:t>
            </a:r>
            <a:r>
              <a:rPr lang="en-US" sz="1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uz-Cyrl-UZ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325389" y="2552427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269497" y="2535912"/>
            <a:ext cx="36800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Драйвер соҳалар </a:t>
            </a:r>
            <a:r>
              <a:rPr lang="uz-Cyrl-UZ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uz-Cyrl-UZ" sz="12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мисол учун, маҳаллани кесиб ўтган автомагистрал, сой, каналларни мавжудлиги, темир йул бекатлари, бозорлар, кўллар ва х.к</a:t>
            </a:r>
            <a:r>
              <a:rPr lang="uz-Cyrl-UZ" sz="1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uz-Cyrl-UZ" sz="11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325389" y="3504056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4294436" y="3570671"/>
            <a:ext cx="36800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Тадбиркорларга тегишли ишламай турган ва қурилиши якунламаган бино-иншоотлар сони</a:t>
            </a:r>
            <a:r>
              <a:rPr lang="en-US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ҳамда майдони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325389" y="4455685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4344314" y="4622047"/>
            <a:ext cx="3494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Бўш турган давлат мулки объектлари ва ер майдонлари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329545" y="5409736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4323531" y="5551162"/>
            <a:ext cx="3581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Кичик саноат зоналари, микромарказлар, йирик корхоналар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8257313" y="2208573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8259612" y="2399877"/>
            <a:ext cx="3536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Ижтимоий соҳа объектларидаги муаммолар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249000" y="3152332"/>
            <a:ext cx="3555076" cy="862058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8334429" y="3318697"/>
            <a:ext cx="3377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Йўл ва коммунал соҳадаги муаммолар ва ҳ.к.</a:t>
            </a:r>
            <a:endParaRPr lang="uz-Cyrl-UZ" sz="11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74438" y="4691717"/>
            <a:ext cx="3757354" cy="126484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8843294" y="4793580"/>
            <a:ext cx="29186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Маҳалланинг хусусиятидан келиб чиқиб бошқа маълумотлар ҳам акс этиши мумкин</a:t>
            </a:r>
            <a:endParaRPr lang="uz-Cyrl-UZ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856" y="4988058"/>
            <a:ext cx="721667" cy="721667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0021231" y="557054"/>
            <a:ext cx="1809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1-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ПЛАНШЕТ</a:t>
            </a:r>
            <a:endParaRPr lang="uz-Cyrl-UZ" sz="20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769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53">
            <a:extLst>
              <a:ext uri="{FF2B5EF4-FFF2-40B4-BE49-F238E27FC236}">
                <a16:creationId xmlns:a16="http://schemas.microsoft.com/office/drawing/2014/main" id="{E412FDE7-586B-4FF5-8920-C3772EBA3367}"/>
              </a:ext>
            </a:extLst>
          </p:cNvPr>
          <p:cNvGrpSpPr/>
          <p:nvPr/>
        </p:nvGrpSpPr>
        <p:grpSpPr>
          <a:xfrm>
            <a:off x="11608726" y="64006"/>
            <a:ext cx="583274" cy="601912"/>
            <a:chOff x="11608723" y="59453"/>
            <a:chExt cx="583273" cy="601911"/>
          </a:xfrm>
          <a:noFill/>
        </p:grpSpPr>
        <p:sp>
          <p:nvSpPr>
            <p:cNvPr id="5" name="Блок-схема: задержка 4">
              <a:extLst>
                <a:ext uri="{FF2B5EF4-FFF2-40B4-BE49-F238E27FC236}">
                  <a16:creationId xmlns:a16="http://schemas.microsoft.com/office/drawing/2014/main" id="{8FC06D5D-3169-43AC-821C-38F784D6F0BB}"/>
                </a:ext>
              </a:extLst>
            </p:cNvPr>
            <p:cNvSpPr/>
            <p:nvPr/>
          </p:nvSpPr>
          <p:spPr>
            <a:xfrm flipH="1">
              <a:off x="11608723" y="59453"/>
              <a:ext cx="583273" cy="601911"/>
            </a:xfrm>
            <a:prstGeom prst="flowChartDelay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E88D4D7-B96F-43BB-B96D-5CB04AE52B07}"/>
                </a:ext>
              </a:extLst>
            </p:cNvPr>
            <p:cNvSpPr/>
            <p:nvPr/>
          </p:nvSpPr>
          <p:spPr>
            <a:xfrm>
              <a:off x="11745579" y="68022"/>
              <a:ext cx="184731" cy="58477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D1F62AC-2B52-4744-B67A-43C77C9F5E79}"/>
              </a:ext>
            </a:extLst>
          </p:cNvPr>
          <p:cNvGrpSpPr/>
          <p:nvPr/>
        </p:nvGrpSpPr>
        <p:grpSpPr>
          <a:xfrm>
            <a:off x="35998" y="-820"/>
            <a:ext cx="12156002" cy="683391"/>
            <a:chOff x="1" y="-17207"/>
            <a:chExt cx="12191999" cy="683391"/>
          </a:xfrm>
          <a:effectLst/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0828449-11C5-4D73-B52F-E45CB6660EF8}"/>
                </a:ext>
              </a:extLst>
            </p:cNvPr>
            <p:cNvSpPr/>
            <p:nvPr/>
          </p:nvSpPr>
          <p:spPr>
            <a:xfrm>
              <a:off x="1" y="-17207"/>
              <a:ext cx="12191999" cy="683391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5000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5F408464-4C93-4BCE-8FD9-D463CDFBEC7E}"/>
                </a:ext>
              </a:extLst>
            </p:cNvPr>
            <p:cNvSpPr/>
            <p:nvPr/>
          </p:nvSpPr>
          <p:spPr>
            <a:xfrm>
              <a:off x="29634" y="22344"/>
              <a:ext cx="12117755" cy="596221"/>
            </a:xfrm>
            <a:prstGeom prst="rect">
              <a:avLst/>
            </a:prstGeom>
            <a:gradFill>
              <a:gsLst>
                <a:gs pos="45000">
                  <a:schemeClr val="bg1"/>
                </a:gs>
                <a:gs pos="34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F5DD6EF4-11B8-4F97-BA74-CCF98E215AA2}"/>
                </a:ext>
              </a:extLst>
            </p:cNvPr>
            <p:cNvSpPr/>
            <p:nvPr/>
          </p:nvSpPr>
          <p:spPr>
            <a:xfrm>
              <a:off x="951759" y="-17207"/>
              <a:ext cx="11165996" cy="5962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940" b="1" kern="2100" dirty="0">
                  <a:solidFill>
                    <a:schemeClr val="accent5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“ГЕОЛОГЛАР”</a:t>
              </a:r>
              <a:r>
                <a:rPr lang="uz-Cyrl-UZ" sz="1940" b="1" kern="21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940" b="1" kern="21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МАҲАЛЛАСИНИНГ АСОСИЙ КЎРСАТКИЧЛАРИ</a:t>
              </a:r>
            </a:p>
          </p:txBody>
        </p:sp>
      </p:grp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C5ED61D-7CA7-4B24-899A-B3B75A50C219}"/>
              </a:ext>
            </a:extLst>
          </p:cNvPr>
          <p:cNvSpPr/>
          <p:nvPr/>
        </p:nvSpPr>
        <p:spPr>
          <a:xfrm>
            <a:off x="663649" y="1211566"/>
            <a:ext cx="908347" cy="63348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Майдони</a:t>
            </a: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uz-Cyrl-UZ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B7FA7CF-B120-4F47-8B37-740641035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52" y="1294943"/>
            <a:ext cx="335086" cy="427673"/>
          </a:xfrm>
          <a:prstGeom prst="rect">
            <a:avLst/>
          </a:prstGeom>
          <a:ln>
            <a:noFill/>
          </a:ln>
        </p:spPr>
      </p:pic>
      <p:sp>
        <p:nvSpPr>
          <p:cNvPr id="32" name="Скругленный прямоугольник 193">
            <a:extLst>
              <a:ext uri="{FF2B5EF4-FFF2-40B4-BE49-F238E27FC236}">
                <a16:creationId xmlns:a16="http://schemas.microsoft.com/office/drawing/2014/main" id="{DDB52178-AAFD-4CE3-9814-BB9543D1B84C}"/>
              </a:ext>
            </a:extLst>
          </p:cNvPr>
          <p:cNvSpPr/>
          <p:nvPr/>
        </p:nvSpPr>
        <p:spPr>
          <a:xfrm>
            <a:off x="302793" y="1215291"/>
            <a:ext cx="1136263" cy="636390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9A94013-EAA4-4F87-A919-FD45286DDE00}"/>
              </a:ext>
            </a:extLst>
          </p:cNvPr>
          <p:cNvSpPr/>
          <p:nvPr/>
        </p:nvSpPr>
        <p:spPr>
          <a:xfrm>
            <a:off x="2025129" y="1222071"/>
            <a:ext cx="844354" cy="6297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Аҳоли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2330</a:t>
            </a:r>
            <a:r>
              <a:rPr lang="uz-Cyrl-UZ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67C060B9-4952-46CD-BF33-B70356E3F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65" y="1329177"/>
            <a:ext cx="332664" cy="414559"/>
          </a:xfrm>
          <a:prstGeom prst="rect">
            <a:avLst/>
          </a:prstGeom>
          <a:ln>
            <a:noFill/>
          </a:ln>
        </p:spPr>
      </p:pic>
      <p:sp>
        <p:nvSpPr>
          <p:cNvPr id="38" name="Скругленный прямоугольник 204">
            <a:extLst>
              <a:ext uri="{FF2B5EF4-FFF2-40B4-BE49-F238E27FC236}">
                <a16:creationId xmlns:a16="http://schemas.microsoft.com/office/drawing/2014/main" id="{75C47BE4-8E80-4D21-8924-ED10B2DD74CC}"/>
              </a:ext>
            </a:extLst>
          </p:cNvPr>
          <p:cNvSpPr/>
          <p:nvPr/>
        </p:nvSpPr>
        <p:spPr>
          <a:xfrm>
            <a:off x="1644455" y="1214404"/>
            <a:ext cx="1044557" cy="622289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030A881-5143-4FAF-901E-CF6A6383918C}"/>
              </a:ext>
            </a:extLst>
          </p:cNvPr>
          <p:cNvSpPr/>
          <p:nvPr/>
        </p:nvSpPr>
        <p:spPr>
          <a:xfrm>
            <a:off x="2896234" y="1252151"/>
            <a:ext cx="976421" cy="5518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Эркаклар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0070C0"/>
              </a:buClr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1314</a:t>
            </a:r>
            <a:r>
              <a:rPr lang="uz-Cyrl-UZ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buClr>
                <a:srgbClr val="0070C0"/>
              </a:buClr>
            </a:pP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кругленный прямоугольник 204">
            <a:extLst>
              <a:ext uri="{FF2B5EF4-FFF2-40B4-BE49-F238E27FC236}">
                <a16:creationId xmlns:a16="http://schemas.microsoft.com/office/drawing/2014/main" id="{AAD3A5D3-6C0F-46E9-A29D-5094434332C8}"/>
              </a:ext>
            </a:extLst>
          </p:cNvPr>
          <p:cNvSpPr/>
          <p:nvPr/>
        </p:nvSpPr>
        <p:spPr>
          <a:xfrm>
            <a:off x="4068119" y="1217593"/>
            <a:ext cx="881023" cy="633991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AB96E636-F8A0-441D-A76C-E9FB866D86DE}"/>
              </a:ext>
            </a:extLst>
          </p:cNvPr>
          <p:cNvSpPr/>
          <p:nvPr/>
        </p:nvSpPr>
        <p:spPr>
          <a:xfrm>
            <a:off x="4055302" y="1269941"/>
            <a:ext cx="952569" cy="54550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Аёллар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0070C0"/>
              </a:buClr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1016</a:t>
            </a:r>
            <a:r>
              <a:rPr lang="uz-Cyrl-UZ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buClr>
                <a:srgbClr val="0070C0"/>
              </a:buClr>
            </a:pP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1CB9FB1-F51B-49FD-A8C5-E9EDDD475826}"/>
              </a:ext>
            </a:extLst>
          </p:cNvPr>
          <p:cNvSpPr/>
          <p:nvPr/>
        </p:nvSpPr>
        <p:spPr>
          <a:xfrm>
            <a:off x="8128285" y="1218655"/>
            <a:ext cx="886222" cy="64946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Оила сони</a:t>
            </a:r>
            <a:endParaRPr lang="ru-RU" sz="10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575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D985A9E-8391-43DC-BB5B-1911DEEFF5A4}"/>
              </a:ext>
            </a:extLst>
          </p:cNvPr>
          <p:cNvSpPr/>
          <p:nvPr/>
        </p:nvSpPr>
        <p:spPr>
          <a:xfrm>
            <a:off x="9590782" y="1231382"/>
            <a:ext cx="1219692" cy="63511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 даромадли оилалар</a:t>
            </a:r>
          </a:p>
          <a:p>
            <a:pPr>
              <a:buClr>
                <a:srgbClr val="0070C0"/>
              </a:buClr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1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(0,6</a:t>
            </a:r>
            <a:r>
              <a:rPr lang="uz-Cyrl-UZ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  <a:endParaRPr lang="uz-Cyrl-UZ" sz="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A9EDFB7-1E7C-4403-8712-FFEF52492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893" y="1302167"/>
            <a:ext cx="384461" cy="456326"/>
          </a:xfrm>
          <a:prstGeom prst="rect">
            <a:avLst/>
          </a:prstGeom>
        </p:spPr>
      </p:pic>
      <p:sp>
        <p:nvSpPr>
          <p:cNvPr id="33" name="Скругленный прямоугольник 196">
            <a:extLst>
              <a:ext uri="{FF2B5EF4-FFF2-40B4-BE49-F238E27FC236}">
                <a16:creationId xmlns:a16="http://schemas.microsoft.com/office/drawing/2014/main" id="{D2FDD0C8-8C18-40FE-8D98-B87B2B18A9DF}"/>
              </a:ext>
            </a:extLst>
          </p:cNvPr>
          <p:cNvSpPr/>
          <p:nvPr/>
        </p:nvSpPr>
        <p:spPr>
          <a:xfrm>
            <a:off x="9176339" y="1254334"/>
            <a:ext cx="1558431" cy="615077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E668085-07EB-493E-931E-B7B609FA2C34}"/>
              </a:ext>
            </a:extLst>
          </p:cNvPr>
          <p:cNvSpPr/>
          <p:nvPr/>
        </p:nvSpPr>
        <p:spPr>
          <a:xfrm>
            <a:off x="6641667" y="1274232"/>
            <a:ext cx="1159728" cy="64946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 </a:t>
            </a:r>
          </a:p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сони 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566 </a:t>
            </a: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AF29ACFA-1845-43CA-A66B-9124DE68E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622" y="1307875"/>
            <a:ext cx="401299" cy="434719"/>
          </a:xfrm>
          <a:prstGeom prst="rect">
            <a:avLst/>
          </a:prstGeom>
          <a:ln>
            <a:noFill/>
          </a:ln>
        </p:spPr>
      </p:pic>
      <p:sp>
        <p:nvSpPr>
          <p:cNvPr id="41" name="Скругленный прямоугольник 190">
            <a:extLst>
              <a:ext uri="{FF2B5EF4-FFF2-40B4-BE49-F238E27FC236}">
                <a16:creationId xmlns:a16="http://schemas.microsoft.com/office/drawing/2014/main" id="{CEBCE893-867F-4A82-B26C-4B46F7CF4D66}"/>
              </a:ext>
            </a:extLst>
          </p:cNvPr>
          <p:cNvSpPr/>
          <p:nvPr/>
        </p:nvSpPr>
        <p:spPr>
          <a:xfrm>
            <a:off x="6266752" y="1230216"/>
            <a:ext cx="1414146" cy="624956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190">
            <a:extLst>
              <a:ext uri="{FF2B5EF4-FFF2-40B4-BE49-F238E27FC236}">
                <a16:creationId xmlns:a16="http://schemas.microsoft.com/office/drawing/2014/main" id="{A6C97DD4-DA9A-47CC-9674-2BA040EB02CB}"/>
              </a:ext>
            </a:extLst>
          </p:cNvPr>
          <p:cNvSpPr/>
          <p:nvPr/>
        </p:nvSpPr>
        <p:spPr>
          <a:xfrm>
            <a:off x="7737291" y="1254334"/>
            <a:ext cx="1270347" cy="615077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Graphic 190" descr="Family with two children">
            <a:extLst>
              <a:ext uri="{FF2B5EF4-FFF2-40B4-BE49-F238E27FC236}">
                <a16:creationId xmlns:a16="http://schemas.microsoft.com/office/drawing/2014/main" id="{EE2F0D27-94C1-48C4-A706-DB64E6BDC9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817337" y="1324615"/>
            <a:ext cx="406718" cy="471371"/>
          </a:xfrm>
          <a:prstGeom prst="rect">
            <a:avLst/>
          </a:prstGeom>
        </p:spPr>
      </p:pic>
      <p:sp>
        <p:nvSpPr>
          <p:cNvPr id="58" name="Скругленный прямоугольник 204">
            <a:extLst>
              <a:ext uri="{FF2B5EF4-FFF2-40B4-BE49-F238E27FC236}">
                <a16:creationId xmlns:a16="http://schemas.microsoft.com/office/drawing/2014/main" id="{FCE2B914-1271-4173-ACE1-0D7E46F510DF}"/>
              </a:ext>
            </a:extLst>
          </p:cNvPr>
          <p:cNvSpPr/>
          <p:nvPr/>
        </p:nvSpPr>
        <p:spPr>
          <a:xfrm>
            <a:off x="5115956" y="1224952"/>
            <a:ext cx="1026178" cy="609513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97265A3C-2BDA-42B3-8C50-4C9F61400A2F}"/>
              </a:ext>
            </a:extLst>
          </p:cNvPr>
          <p:cNvSpPr/>
          <p:nvPr/>
        </p:nvSpPr>
        <p:spPr>
          <a:xfrm>
            <a:off x="5144606" y="1237429"/>
            <a:ext cx="1162761" cy="65659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Ёшлар </a:t>
            </a:r>
            <a:r>
              <a:rPr lang="uz-Cyrl-UZ" sz="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(14-30)</a:t>
            </a:r>
            <a:endParaRPr lang="ru-RU" sz="105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70C0"/>
              </a:buClr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555</a:t>
            </a:r>
            <a:r>
              <a:rPr lang="uz-Cyrl-UZ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9CE8AFB5-C9C9-44C1-B513-DDDEFA95D626}"/>
              </a:ext>
            </a:extLst>
          </p:cNvPr>
          <p:cNvSpPr/>
          <p:nvPr/>
        </p:nvSpPr>
        <p:spPr>
          <a:xfrm>
            <a:off x="131255" y="757309"/>
            <a:ext cx="12016266" cy="37298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Аҳоли демографияси ва ижтимоий ҳолати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Прямоугольник 183">
            <a:extLst>
              <a:ext uri="{FF2B5EF4-FFF2-40B4-BE49-F238E27FC236}">
                <a16:creationId xmlns:a16="http://schemas.microsoft.com/office/drawing/2014/main" id="{1F178D23-C712-4DAA-A559-2AB32BC02511}"/>
              </a:ext>
            </a:extLst>
          </p:cNvPr>
          <p:cNvSpPr/>
          <p:nvPr/>
        </p:nvSpPr>
        <p:spPr>
          <a:xfrm>
            <a:off x="131255" y="1946246"/>
            <a:ext cx="5131472" cy="3607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Меҳнат ресурслари баланси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id="{AFD5DD3C-2185-4F9A-943A-7DDD3744CAFE}"/>
              </a:ext>
            </a:extLst>
          </p:cNvPr>
          <p:cNvSpPr/>
          <p:nvPr/>
        </p:nvSpPr>
        <p:spPr>
          <a:xfrm>
            <a:off x="5426717" y="4606986"/>
            <a:ext cx="6565278" cy="37175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Ижтимоий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дафтарлар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ҳолати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162868" y="2385873"/>
            <a:ext cx="6986347" cy="2082915"/>
            <a:chOff x="5417983" y="2386821"/>
            <a:chExt cx="6393944" cy="2082915"/>
          </a:xfrm>
        </p:grpSpPr>
        <p:sp>
          <p:nvSpPr>
            <p:cNvPr id="194" name="Прямоугольник 193">
              <a:extLst>
                <a:ext uri="{FF2B5EF4-FFF2-40B4-BE49-F238E27FC236}">
                  <a16:creationId xmlns:a16="http://schemas.microsoft.com/office/drawing/2014/main" id="{339558DE-83AF-40C3-8881-907E268EA24E}"/>
                </a:ext>
              </a:extLst>
            </p:cNvPr>
            <p:cNvSpPr/>
            <p:nvPr/>
          </p:nvSpPr>
          <p:spPr>
            <a:xfrm>
              <a:off x="8624463" y="2415738"/>
              <a:ext cx="174912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uz-Cyrl-UZ" sz="1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" name="Прямоугольник 194">
              <a:extLst>
                <a:ext uri="{FF2B5EF4-FFF2-40B4-BE49-F238E27FC236}">
                  <a16:creationId xmlns:a16="http://schemas.microsoft.com/office/drawing/2014/main" id="{1E51499F-B0CA-4C7C-B598-16B87657C067}"/>
                </a:ext>
              </a:extLst>
            </p:cNvPr>
            <p:cNvSpPr/>
            <p:nvPr/>
          </p:nvSpPr>
          <p:spPr>
            <a:xfrm>
              <a:off x="6988434" y="2612029"/>
              <a:ext cx="95287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100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ишсизлик</a:t>
              </a:r>
            </a:p>
          </p:txBody>
        </p:sp>
        <p:sp>
          <p:nvSpPr>
            <p:cNvPr id="196" name="Прямоугольник 195">
              <a:extLst>
                <a:ext uri="{FF2B5EF4-FFF2-40B4-BE49-F238E27FC236}">
                  <a16:creationId xmlns:a16="http://schemas.microsoft.com/office/drawing/2014/main" id="{921494E2-0EC5-401B-9C77-3040FF21C239}"/>
                </a:ext>
              </a:extLst>
            </p:cNvPr>
            <p:cNvSpPr/>
            <p:nvPr/>
          </p:nvSpPr>
          <p:spPr>
            <a:xfrm>
              <a:off x="6260032" y="2613600"/>
              <a:ext cx="91033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1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Ишсизлар</a:t>
              </a:r>
              <a:endParaRPr lang="uz-Cyrl-UZ" sz="11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7" name="Прямоугольник 196">
              <a:extLst>
                <a:ext uri="{FF2B5EF4-FFF2-40B4-BE49-F238E27FC236}">
                  <a16:creationId xmlns:a16="http://schemas.microsoft.com/office/drawing/2014/main" id="{EAC381CB-6AC2-492C-9FCF-D2A849396F11}"/>
                </a:ext>
              </a:extLst>
            </p:cNvPr>
            <p:cNvSpPr/>
            <p:nvPr/>
          </p:nvSpPr>
          <p:spPr>
            <a:xfrm>
              <a:off x="6215502" y="2421998"/>
              <a:ext cx="15260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1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ЙИЛ БОШИДА</a:t>
              </a:r>
              <a:br>
                <a:rPr lang="uz-Cyrl-UZ" sz="11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endParaRPr lang="uz-Cyrl-UZ" sz="11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Скругленный прямоугольник 323">
              <a:extLst>
                <a:ext uri="{FF2B5EF4-FFF2-40B4-BE49-F238E27FC236}">
                  <a16:creationId xmlns:a16="http://schemas.microsoft.com/office/drawing/2014/main" id="{72111220-A784-4044-A053-634D1C8AF977}"/>
                </a:ext>
              </a:extLst>
            </p:cNvPr>
            <p:cNvSpPr/>
            <p:nvPr/>
          </p:nvSpPr>
          <p:spPr>
            <a:xfrm>
              <a:off x="5689648" y="2386821"/>
              <a:ext cx="6006982" cy="2052413"/>
            </a:xfrm>
            <a:prstGeom prst="roundRect">
              <a:avLst>
                <a:gd name="adj" fmla="val 10545"/>
              </a:avLst>
            </a:prstGeom>
            <a:noFill/>
            <a:ln w="19050">
              <a:solidFill>
                <a:srgbClr val="3067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Aft>
                  <a:spcPts val="400"/>
                </a:spcAft>
                <a:defRPr/>
              </a:pPr>
              <a:endParaRPr lang="uz-Cyrl-UZ" sz="1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FDEE54BF-25C2-45CA-A56B-2395F5F07C9D}"/>
                </a:ext>
              </a:extLst>
            </p:cNvPr>
            <p:cNvSpPr txBox="1"/>
            <p:nvPr/>
          </p:nvSpPr>
          <p:spPr>
            <a:xfrm>
              <a:off x="6140972" y="2951927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195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0" name="Рисунок 199">
              <a:extLst>
                <a:ext uri="{FF2B5EF4-FFF2-40B4-BE49-F238E27FC236}">
                  <a16:creationId xmlns:a16="http://schemas.microsoft.com/office/drawing/2014/main" id="{8D747685-14A9-4A05-8BB5-343CAB13E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6205" y="2732894"/>
              <a:ext cx="511766" cy="557588"/>
            </a:xfrm>
            <a:prstGeom prst="rect">
              <a:avLst/>
            </a:prstGeom>
          </p:spPr>
        </p:pic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1E7FFD72-00F8-4613-94D2-4429A1B485A5}"/>
                </a:ext>
              </a:extLst>
            </p:cNvPr>
            <p:cNvSpPr txBox="1"/>
            <p:nvPr/>
          </p:nvSpPr>
          <p:spPr>
            <a:xfrm>
              <a:off x="6997491" y="2953064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17,4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фоиз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CF73B764-0C1C-49C1-879B-2D638156FDBD}"/>
                </a:ext>
              </a:extLst>
            </p:cNvPr>
            <p:cNvSpPr txBox="1"/>
            <p:nvPr/>
          </p:nvSpPr>
          <p:spPr>
            <a:xfrm>
              <a:off x="10378238" y="2951927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161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3" name="Прямоугольник 202">
              <a:extLst>
                <a:ext uri="{FF2B5EF4-FFF2-40B4-BE49-F238E27FC236}">
                  <a16:creationId xmlns:a16="http://schemas.microsoft.com/office/drawing/2014/main" id="{90A39CF5-B49D-4BAB-95C4-5F0D27EC8E73}"/>
                </a:ext>
              </a:extLst>
            </p:cNvPr>
            <p:cNvSpPr/>
            <p:nvPr/>
          </p:nvSpPr>
          <p:spPr>
            <a:xfrm>
              <a:off x="10062799" y="2588472"/>
              <a:ext cx="174912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1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Бандлиги</a:t>
              </a:r>
              <a:br>
                <a:rPr lang="uz-Cyrl-UZ" sz="11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uz-Cyrl-UZ" sz="11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таъминланган </a:t>
              </a:r>
              <a:endParaRPr lang="uz-Cyrl-UZ" sz="11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" name="Прямоугольник 203">
              <a:extLst>
                <a:ext uri="{FF2B5EF4-FFF2-40B4-BE49-F238E27FC236}">
                  <a16:creationId xmlns:a16="http://schemas.microsoft.com/office/drawing/2014/main" id="{D24848F8-78E7-4421-A678-739B793AB79B}"/>
                </a:ext>
              </a:extLst>
            </p:cNvPr>
            <p:cNvSpPr/>
            <p:nvPr/>
          </p:nvSpPr>
          <p:spPr>
            <a:xfrm>
              <a:off x="8925863" y="2388170"/>
              <a:ext cx="17380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 ОЙДА</a:t>
              </a:r>
              <a:endParaRPr lang="uz-Cyrl-UZ" sz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81058B85-6767-4686-9F5F-6D5289A0C429}"/>
                </a:ext>
              </a:extLst>
            </p:cNvPr>
            <p:cNvSpPr txBox="1"/>
            <p:nvPr/>
          </p:nvSpPr>
          <p:spPr>
            <a:xfrm>
              <a:off x="7815751" y="2951927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4F857FD9-D9DA-4715-93A3-C93F63081B33}"/>
                </a:ext>
              </a:extLst>
            </p:cNvPr>
            <p:cNvSpPr/>
            <p:nvPr/>
          </p:nvSpPr>
          <p:spPr>
            <a:xfrm>
              <a:off x="7534974" y="2604648"/>
              <a:ext cx="174912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05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Меҳнат бозорига</a:t>
              </a:r>
            </a:p>
            <a:p>
              <a:pPr algn="ctr">
                <a:defRPr/>
              </a:pPr>
              <a:r>
                <a:rPr lang="uz-Cyrl-UZ" sz="105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кириб келган</a:t>
              </a:r>
              <a:endParaRPr lang="uz-Cyrl-UZ" sz="105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7" name="Прямая соединительная линия 206">
              <a:extLst>
                <a:ext uri="{FF2B5EF4-FFF2-40B4-BE49-F238E27FC236}">
                  <a16:creationId xmlns:a16="http://schemas.microsoft.com/office/drawing/2014/main" id="{7EC5CD06-7497-4BFB-A561-84E2BB40D87B}"/>
                </a:ext>
              </a:extLst>
            </p:cNvPr>
            <p:cNvCxnSpPr/>
            <p:nvPr/>
          </p:nvCxnSpPr>
          <p:spPr>
            <a:xfrm flipV="1">
              <a:off x="7751090" y="2633441"/>
              <a:ext cx="3853032" cy="16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D6EFA64A-8D0A-4A47-A8DC-975E37DE36E0}"/>
                </a:ext>
              </a:extLst>
            </p:cNvPr>
            <p:cNvSpPr txBox="1"/>
            <p:nvPr/>
          </p:nvSpPr>
          <p:spPr>
            <a:xfrm>
              <a:off x="9024674" y="2951927"/>
              <a:ext cx="1115260" cy="63413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  <a:p>
              <a:pPr algn="ctr">
                <a:defRPr/>
              </a:pPr>
              <a:r>
                <a:rPr lang="uz-Cyrl-UZ" altLang="ru-RU" sz="1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1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9" name="Прямоугольник 208">
              <a:extLst>
                <a:ext uri="{FF2B5EF4-FFF2-40B4-BE49-F238E27FC236}">
                  <a16:creationId xmlns:a16="http://schemas.microsoft.com/office/drawing/2014/main" id="{01315D2B-3B58-43AE-9E02-59EC27D803DD}"/>
                </a:ext>
              </a:extLst>
            </p:cNvPr>
            <p:cNvSpPr/>
            <p:nvPr/>
          </p:nvSpPr>
          <p:spPr>
            <a:xfrm>
              <a:off x="8892235" y="2601795"/>
              <a:ext cx="144193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050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шундан, битирувчилар </a:t>
              </a:r>
            </a:p>
          </p:txBody>
        </p:sp>
        <p:cxnSp>
          <p:nvCxnSpPr>
            <p:cNvPr id="210" name="Прямая соединительная линия 209">
              <a:extLst>
                <a:ext uri="{FF2B5EF4-FFF2-40B4-BE49-F238E27FC236}">
                  <a16:creationId xmlns:a16="http://schemas.microsoft.com/office/drawing/2014/main" id="{F87CD942-2437-4FFE-B360-159358608DF5}"/>
                </a:ext>
              </a:extLst>
            </p:cNvPr>
            <p:cNvCxnSpPr/>
            <p:nvPr/>
          </p:nvCxnSpPr>
          <p:spPr>
            <a:xfrm flipV="1">
              <a:off x="10264597" y="2640949"/>
              <a:ext cx="0" cy="684000"/>
            </a:xfrm>
            <a:prstGeom prst="line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  <a:scene3d>
              <a:camera prst="orthographicFront">
                <a:rot lat="0" lon="420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Прямая соединительная линия 210">
              <a:extLst>
                <a:ext uri="{FF2B5EF4-FFF2-40B4-BE49-F238E27FC236}">
                  <a16:creationId xmlns:a16="http://schemas.microsoft.com/office/drawing/2014/main" id="{793D699D-30FF-457D-A943-BDBAA14BCB75}"/>
                </a:ext>
              </a:extLst>
            </p:cNvPr>
            <p:cNvCxnSpPr/>
            <p:nvPr/>
          </p:nvCxnSpPr>
          <p:spPr>
            <a:xfrm flipV="1">
              <a:off x="7887737" y="2634179"/>
              <a:ext cx="0" cy="684000"/>
            </a:xfrm>
            <a:prstGeom prst="line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  <a:scene3d>
              <a:camera prst="orthographicFront">
                <a:rot lat="0" lon="420000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157E6BAD-B4D3-4716-B57C-21E144A2AC0D}"/>
                </a:ext>
              </a:extLst>
            </p:cNvPr>
            <p:cNvSpPr txBox="1"/>
            <p:nvPr/>
          </p:nvSpPr>
          <p:spPr>
            <a:xfrm>
              <a:off x="7751090" y="3882286"/>
              <a:ext cx="90695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" name="Прямоугольник 214">
              <a:extLst>
                <a:ext uri="{FF2B5EF4-FFF2-40B4-BE49-F238E27FC236}">
                  <a16:creationId xmlns:a16="http://schemas.microsoft.com/office/drawing/2014/main" id="{71521FA4-9F0C-4D4D-8B32-1BB601F57927}"/>
                </a:ext>
              </a:extLst>
            </p:cNvPr>
            <p:cNvSpPr/>
            <p:nvPr/>
          </p:nvSpPr>
          <p:spPr>
            <a:xfrm>
              <a:off x="7339138" y="3452652"/>
              <a:ext cx="18477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4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Йил якунигача ишга жойлаштирилади</a:t>
              </a:r>
              <a:endParaRPr lang="uz-Cyrl-UZ" sz="14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Прямоугольник 215">
              <a:extLst>
                <a:ext uri="{FF2B5EF4-FFF2-40B4-BE49-F238E27FC236}">
                  <a16:creationId xmlns:a16="http://schemas.microsoft.com/office/drawing/2014/main" id="{A029D1CD-ECDE-45E7-9741-4B75A60EF1FE}"/>
                </a:ext>
              </a:extLst>
            </p:cNvPr>
            <p:cNvSpPr/>
            <p:nvPr/>
          </p:nvSpPr>
          <p:spPr>
            <a:xfrm>
              <a:off x="5720553" y="3685078"/>
              <a:ext cx="101396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Ишсизлар</a:t>
              </a:r>
              <a:endParaRPr lang="uz-Cyrl-UZ" sz="12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Прямоугольник 216">
              <a:extLst>
                <a:ext uri="{FF2B5EF4-FFF2-40B4-BE49-F238E27FC236}">
                  <a16:creationId xmlns:a16="http://schemas.microsoft.com/office/drawing/2014/main" id="{DA704F33-9346-4D74-8A86-16DE6D4AB02F}"/>
                </a:ext>
              </a:extLst>
            </p:cNvPr>
            <p:cNvSpPr/>
            <p:nvPr/>
          </p:nvSpPr>
          <p:spPr>
            <a:xfrm>
              <a:off x="6531654" y="3671181"/>
              <a:ext cx="9402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ишсизлик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B6452677-5F34-4F53-9D34-33F03029ED1E}"/>
                </a:ext>
              </a:extLst>
            </p:cNvPr>
            <p:cNvSpPr txBox="1"/>
            <p:nvPr/>
          </p:nvSpPr>
          <p:spPr>
            <a:xfrm>
              <a:off x="5656421" y="3902889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A10EAEE0-8996-4462-9809-A2B043B83FBB}"/>
                </a:ext>
              </a:extLst>
            </p:cNvPr>
            <p:cNvSpPr txBox="1"/>
            <p:nvPr/>
          </p:nvSpPr>
          <p:spPr>
            <a:xfrm>
              <a:off x="6411927" y="3904853"/>
              <a:ext cx="1115260" cy="56488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4,9</a:t>
              </a:r>
              <a:endParaRPr lang="uz-Cyrl-UZ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uz-Cyrl-UZ" altLang="ru-RU" sz="105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фоиз</a:t>
              </a:r>
              <a:endParaRPr lang="ru-RU" alt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0" name="Прямоугольник 219">
              <a:extLst>
                <a:ext uri="{FF2B5EF4-FFF2-40B4-BE49-F238E27FC236}">
                  <a16:creationId xmlns:a16="http://schemas.microsoft.com/office/drawing/2014/main" id="{BFE5A2CC-AEF5-4272-81FB-F2E72836770B}"/>
                </a:ext>
              </a:extLst>
            </p:cNvPr>
            <p:cNvSpPr/>
            <p:nvPr/>
          </p:nvSpPr>
          <p:spPr>
            <a:xfrm>
              <a:off x="5417983" y="3484262"/>
              <a:ext cx="21594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БУГУНГИ КУНДА</a:t>
              </a:r>
              <a:endParaRPr lang="uz-Cyrl-UZ" sz="1400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1" name="Прямая соединительная линия 220">
              <a:extLst>
                <a:ext uri="{FF2B5EF4-FFF2-40B4-BE49-F238E27FC236}">
                  <a16:creationId xmlns:a16="http://schemas.microsoft.com/office/drawing/2014/main" id="{48644C45-C66F-4F3B-9184-81A40CA4D811}"/>
                </a:ext>
              </a:extLst>
            </p:cNvPr>
            <p:cNvCxnSpPr/>
            <p:nvPr/>
          </p:nvCxnSpPr>
          <p:spPr>
            <a:xfrm flipV="1">
              <a:off x="5989374" y="3442677"/>
              <a:ext cx="5616000" cy="1622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1F178D23-C712-4DAA-A559-2AB32BC02511}"/>
              </a:ext>
            </a:extLst>
          </p:cNvPr>
          <p:cNvSpPr/>
          <p:nvPr/>
        </p:nvSpPr>
        <p:spPr>
          <a:xfrm>
            <a:off x="5426717" y="1955778"/>
            <a:ext cx="6565278" cy="33932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Аҳоли бандлиги даражаси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-152661" y="2378894"/>
            <a:ext cx="5630002" cy="4461141"/>
            <a:chOff x="-152661" y="2378894"/>
            <a:chExt cx="5284500" cy="4461141"/>
          </a:xfrm>
        </p:grpSpPr>
        <p:sp>
          <p:nvSpPr>
            <p:cNvPr id="114" name="Скругленный прямоугольник 301">
              <a:extLst>
                <a:ext uri="{FF2B5EF4-FFF2-40B4-BE49-F238E27FC236}">
                  <a16:creationId xmlns:a16="http://schemas.microsoft.com/office/drawing/2014/main" id="{182688CA-DD3F-44E9-B861-2DA7ED16DC9E}"/>
                </a:ext>
              </a:extLst>
            </p:cNvPr>
            <p:cNvSpPr/>
            <p:nvPr/>
          </p:nvSpPr>
          <p:spPr>
            <a:xfrm>
              <a:off x="128695" y="2398481"/>
              <a:ext cx="4801701" cy="940869"/>
            </a:xfrm>
            <a:prstGeom prst="roundRect">
              <a:avLst>
                <a:gd name="adj" fmla="val 10545"/>
              </a:avLst>
            </a:prstGeom>
            <a:noFill/>
            <a:ln w="19050">
              <a:solidFill>
                <a:srgbClr val="3067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Aft>
                  <a:spcPts val="400"/>
                </a:spcAft>
                <a:defRPr/>
              </a:pPr>
              <a:endParaRPr lang="uz-Cyrl-UZ" sz="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B5051317-E705-4560-A6F1-AE0A61ED5DE2}"/>
                </a:ext>
              </a:extLst>
            </p:cNvPr>
            <p:cNvSpPr/>
            <p:nvPr/>
          </p:nvSpPr>
          <p:spPr>
            <a:xfrm>
              <a:off x="659674" y="2378894"/>
              <a:ext cx="1570167" cy="4157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uz-Cyrl-UZ" sz="1051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Жами меҳнат </a:t>
              </a:r>
            </a:p>
            <a:p>
              <a:pPr algn="ctr">
                <a:defRPr/>
              </a:pPr>
              <a:r>
                <a:rPr lang="uz-Cyrl-UZ" sz="1051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ресурси</a:t>
              </a:r>
              <a:endParaRPr lang="uz-Cyrl-UZ" sz="1051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Прямоугольник 116">
              <a:extLst>
                <a:ext uri="{FF2B5EF4-FFF2-40B4-BE49-F238E27FC236}">
                  <a16:creationId xmlns:a16="http://schemas.microsoft.com/office/drawing/2014/main" id="{ACFED93D-AF46-4178-A63C-A532B0B0F09A}"/>
                </a:ext>
              </a:extLst>
            </p:cNvPr>
            <p:cNvSpPr/>
            <p:nvPr/>
          </p:nvSpPr>
          <p:spPr>
            <a:xfrm>
              <a:off x="1971051" y="2434505"/>
              <a:ext cx="1157250" cy="402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0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Иқтисодий фаол аҳоли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2F929CD2-E98F-47FB-812E-42493CCC6A4C}"/>
                </a:ext>
              </a:extLst>
            </p:cNvPr>
            <p:cNvSpPr txBox="1"/>
            <p:nvPr/>
          </p:nvSpPr>
          <p:spPr>
            <a:xfrm>
              <a:off x="1987699" y="2897435"/>
              <a:ext cx="1115260" cy="63413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1 115</a:t>
              </a:r>
            </a:p>
            <a:p>
              <a:pPr algn="ctr">
                <a:defRPr/>
              </a:pPr>
              <a:r>
                <a:rPr lang="uz-Cyrl-UZ" altLang="ru-RU" sz="11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0D1563FC-B299-460E-B285-CB9E3ADCCFD5}"/>
                </a:ext>
              </a:extLst>
            </p:cNvPr>
            <p:cNvSpPr/>
            <p:nvPr/>
          </p:nvSpPr>
          <p:spPr>
            <a:xfrm>
              <a:off x="3215873" y="2454653"/>
              <a:ext cx="1661998" cy="402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0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Иқтисодий фаол бўлмаган аҳоли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E3CC687-774F-4AED-968A-62CAB3D46A94}"/>
                </a:ext>
              </a:extLst>
            </p:cNvPr>
            <p:cNvSpPr txBox="1"/>
            <p:nvPr/>
          </p:nvSpPr>
          <p:spPr>
            <a:xfrm>
              <a:off x="3462839" y="2911390"/>
              <a:ext cx="1115260" cy="63413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78</a:t>
              </a:r>
            </a:p>
            <a:p>
              <a:pPr algn="ctr">
                <a:defRPr/>
              </a:pPr>
              <a:r>
                <a:rPr lang="uz-Cyrl-UZ" altLang="ru-RU" sz="11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69F40B99-C783-48DF-94F7-A2A51F1833CF}"/>
                </a:ext>
              </a:extLst>
            </p:cNvPr>
            <p:cNvSpPr txBox="1"/>
            <p:nvPr/>
          </p:nvSpPr>
          <p:spPr>
            <a:xfrm>
              <a:off x="812091" y="2807879"/>
              <a:ext cx="1115260" cy="511022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1 388</a:t>
              </a:r>
            </a:p>
            <a:p>
              <a:pPr algn="ctr">
                <a:defRPr/>
              </a:pPr>
              <a:r>
                <a:rPr lang="uz-Cyrl-UZ" altLang="ru-RU" sz="1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400" b="1" dirty="0">
                <a:solidFill>
                  <a:srgbClr val="1941B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1" name="Прямая соединительная линия 130">
              <a:extLst>
                <a:ext uri="{FF2B5EF4-FFF2-40B4-BE49-F238E27FC236}">
                  <a16:creationId xmlns:a16="http://schemas.microsoft.com/office/drawing/2014/main" id="{458CE10B-3361-4D50-945F-F2242F6A9481}"/>
                </a:ext>
              </a:extLst>
            </p:cNvPr>
            <p:cNvCxnSpPr>
              <a:cxnSpLocks/>
            </p:cNvCxnSpPr>
            <p:nvPr/>
          </p:nvCxnSpPr>
          <p:spPr>
            <a:xfrm>
              <a:off x="1952127" y="2837372"/>
              <a:ext cx="26892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Picture 2" descr="Люди – Бесплатные иконки: люди">
              <a:extLst>
                <a:ext uri="{FF2B5EF4-FFF2-40B4-BE49-F238E27FC236}">
                  <a16:creationId xmlns:a16="http://schemas.microsoft.com/office/drawing/2014/main" id="{252D1772-C624-46C0-9361-E39026BAAA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58" y="2604420"/>
              <a:ext cx="708536" cy="543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27FFFDEE-444A-46A7-B777-1EA2D2438C42}"/>
                </a:ext>
              </a:extLst>
            </p:cNvPr>
            <p:cNvSpPr/>
            <p:nvPr/>
          </p:nvSpPr>
          <p:spPr>
            <a:xfrm>
              <a:off x="529230" y="3457556"/>
              <a:ext cx="1570658" cy="4154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uz-Cyrl-UZ" sz="1200" b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Банд аҳоли</a:t>
              </a:r>
            </a:p>
            <a:p>
              <a:pPr algn="ctr">
                <a:defRPr/>
              </a:pPr>
              <a:r>
                <a:rPr lang="uz-Cyrl-UZ" sz="9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(82,5 фоизи)</a:t>
              </a:r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CACFF79F-723C-4882-996F-D823A5ABC562}"/>
                </a:ext>
              </a:extLst>
            </p:cNvPr>
            <p:cNvSpPr/>
            <p:nvPr/>
          </p:nvSpPr>
          <p:spPr>
            <a:xfrm>
              <a:off x="1597044" y="3537335"/>
              <a:ext cx="132946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Расмий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5BCA9E2-AE46-4279-BB74-FEE9A57EDA45}"/>
                </a:ext>
              </a:extLst>
            </p:cNvPr>
            <p:cNvSpPr txBox="1"/>
            <p:nvPr/>
          </p:nvSpPr>
          <p:spPr>
            <a:xfrm>
              <a:off x="1582754" y="3796139"/>
              <a:ext cx="1281227" cy="63413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700</a:t>
              </a:r>
              <a:endParaRPr lang="uz-Cyrl-UZ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uz-Cyrl-UZ" altLang="ru-RU" sz="11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1100" b="1" i="1" dirty="0">
                <a:solidFill>
                  <a:srgbClr val="1941B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Прямоугольник 124">
              <a:extLst>
                <a:ext uri="{FF2B5EF4-FFF2-40B4-BE49-F238E27FC236}">
                  <a16:creationId xmlns:a16="http://schemas.microsoft.com/office/drawing/2014/main" id="{6A00116A-EC7A-4811-BB80-7A57048DC145}"/>
                </a:ext>
              </a:extLst>
            </p:cNvPr>
            <p:cNvSpPr/>
            <p:nvPr/>
          </p:nvSpPr>
          <p:spPr>
            <a:xfrm>
              <a:off x="2585930" y="3526935"/>
              <a:ext cx="126649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Норасмий</a:t>
              </a:r>
            </a:p>
          </p:txBody>
        </p:sp>
        <p:sp>
          <p:nvSpPr>
            <p:cNvPr id="126" name="Скругленный прямоугольник 310">
              <a:extLst>
                <a:ext uri="{FF2B5EF4-FFF2-40B4-BE49-F238E27FC236}">
                  <a16:creationId xmlns:a16="http://schemas.microsoft.com/office/drawing/2014/main" id="{484F84F6-018E-4623-ADA7-3BF78881C0FB}"/>
                </a:ext>
              </a:extLst>
            </p:cNvPr>
            <p:cNvSpPr/>
            <p:nvPr/>
          </p:nvSpPr>
          <p:spPr>
            <a:xfrm>
              <a:off x="128695" y="3419470"/>
              <a:ext cx="4801701" cy="952689"/>
            </a:xfrm>
            <a:prstGeom prst="roundRect">
              <a:avLst>
                <a:gd name="adj" fmla="val 10545"/>
              </a:avLst>
            </a:prstGeom>
            <a:noFill/>
            <a:ln w="19050">
              <a:solidFill>
                <a:srgbClr val="3067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Aft>
                  <a:spcPts val="400"/>
                </a:spcAft>
                <a:defRPr/>
              </a:pPr>
              <a:endParaRPr lang="uz-Cyrl-UZ" sz="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7709B4D2-A7E4-4526-8B8A-4C405BB6CBAA}"/>
                </a:ext>
              </a:extLst>
            </p:cNvPr>
            <p:cNvSpPr txBox="1"/>
            <p:nvPr/>
          </p:nvSpPr>
          <p:spPr>
            <a:xfrm>
              <a:off x="2569096" y="3805664"/>
              <a:ext cx="1281227" cy="464856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91</a:t>
              </a:r>
              <a:endParaRPr lang="uz-Cyrl-UZ" sz="1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uz-Cyrl-UZ" altLang="ru-RU" sz="11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25DAB57-D5B3-406D-BA6A-13A65F865B7C}"/>
                </a:ext>
              </a:extLst>
            </p:cNvPr>
            <p:cNvSpPr txBox="1"/>
            <p:nvPr/>
          </p:nvSpPr>
          <p:spPr>
            <a:xfrm>
              <a:off x="738044" y="3897739"/>
              <a:ext cx="1115609" cy="511022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920</a:t>
              </a:r>
            </a:p>
            <a:p>
              <a:pPr algn="ctr">
                <a:defRPr/>
              </a:pPr>
              <a:r>
                <a:rPr lang="uz-Cyrl-UZ" altLang="ru-RU" sz="1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нафар</a:t>
              </a:r>
              <a:endParaRPr lang="ru-RU" altLang="ru-RU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400" b="1" dirty="0">
                <a:solidFill>
                  <a:srgbClr val="1941B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F4066EA7-9E42-43C6-BE95-35090C1FDB97}"/>
                </a:ext>
              </a:extLst>
            </p:cNvPr>
            <p:cNvSpPr/>
            <p:nvPr/>
          </p:nvSpPr>
          <p:spPr>
            <a:xfrm>
              <a:off x="3494956" y="3537094"/>
              <a:ext cx="126649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200" b="1" i="1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Чет элда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D7559E16-F8AF-47D7-8C4D-5A54034A1DB3}"/>
                </a:ext>
              </a:extLst>
            </p:cNvPr>
            <p:cNvSpPr txBox="1"/>
            <p:nvPr/>
          </p:nvSpPr>
          <p:spPr>
            <a:xfrm>
              <a:off x="3478121" y="3815824"/>
              <a:ext cx="1281227" cy="634133"/>
            </a:xfrm>
            <a:prstGeom prst="rect">
              <a:avLst/>
            </a:prstGeom>
            <a:noFill/>
          </p:spPr>
          <p:txBody>
            <a:bodyPr wrap="square" lIns="48880" tIns="24440" rIns="48880" bIns="24440">
              <a:spAutoFit/>
            </a:bodyPr>
            <a:lstStyle/>
            <a:p>
              <a:pPr algn="ctr">
                <a:defRPr/>
              </a:pPr>
              <a:r>
                <a:rPr lang="uz-Cyrl-UZ" sz="1600" b="1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129</a:t>
              </a:r>
              <a:endParaRPr lang="uz-Cyrl-UZ" sz="11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uz-Cyrl-UZ" altLang="ru-RU" sz="11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минг нафар</a:t>
              </a:r>
              <a:endParaRPr lang="ru-RU" alt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1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6" name="Рисунок 145">
              <a:extLst>
                <a:ext uri="{FF2B5EF4-FFF2-40B4-BE49-F238E27FC236}">
                  <a16:creationId xmlns:a16="http://schemas.microsoft.com/office/drawing/2014/main" id="{E70334F2-8CCF-4BEE-8A2C-7A18FD386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189" y="3576040"/>
              <a:ext cx="775115" cy="594186"/>
            </a:xfrm>
            <a:prstGeom prst="rect">
              <a:avLst/>
            </a:prstGeom>
          </p:spPr>
        </p:pic>
        <p:grpSp>
          <p:nvGrpSpPr>
            <p:cNvPr id="15" name="Группа 14"/>
            <p:cNvGrpSpPr/>
            <p:nvPr/>
          </p:nvGrpSpPr>
          <p:grpSpPr>
            <a:xfrm>
              <a:off x="128695" y="4525975"/>
              <a:ext cx="4801701" cy="999765"/>
              <a:chOff x="272592" y="4872844"/>
              <a:chExt cx="4790823" cy="999765"/>
            </a:xfrm>
          </p:grpSpPr>
          <p:sp>
            <p:nvSpPr>
              <p:cNvPr id="134" name="Прямоугольник 133">
                <a:extLst>
                  <a:ext uri="{FF2B5EF4-FFF2-40B4-BE49-F238E27FC236}">
                    <a16:creationId xmlns:a16="http://schemas.microsoft.com/office/drawing/2014/main" id="{372AD45B-BCCC-42B1-9E00-BA8F1736CC45}"/>
                  </a:ext>
                </a:extLst>
              </p:cNvPr>
              <p:cNvSpPr/>
              <p:nvPr/>
            </p:nvSpPr>
            <p:spPr>
              <a:xfrm>
                <a:off x="819708" y="4914846"/>
                <a:ext cx="1749128" cy="377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051" b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Яратилган иш ўрни</a:t>
                </a:r>
                <a:endParaRPr lang="uz-Cyrl-UZ" sz="1051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r>
                  <a:rPr lang="uz-Cyrl-UZ" sz="800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(9 ой давомида)</a:t>
                </a:r>
              </a:p>
            </p:txBody>
          </p:sp>
          <p:sp>
            <p:nvSpPr>
              <p:cNvPr id="135" name="Скругленный прямоугольник 157">
                <a:extLst>
                  <a:ext uri="{FF2B5EF4-FFF2-40B4-BE49-F238E27FC236}">
                    <a16:creationId xmlns:a16="http://schemas.microsoft.com/office/drawing/2014/main" id="{7431BD3E-DD81-4E82-A748-AA606B5F27CB}"/>
                  </a:ext>
                </a:extLst>
              </p:cNvPr>
              <p:cNvSpPr/>
              <p:nvPr/>
            </p:nvSpPr>
            <p:spPr>
              <a:xfrm>
                <a:off x="272592" y="4872844"/>
                <a:ext cx="4790823" cy="965361"/>
              </a:xfrm>
              <a:prstGeom prst="roundRect">
                <a:avLst>
                  <a:gd name="adj" fmla="val 10545"/>
                </a:avLst>
              </a:prstGeom>
              <a:noFill/>
              <a:ln w="19050">
                <a:solidFill>
                  <a:srgbClr val="3067B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ts val="400"/>
                  </a:spcAft>
                  <a:defRPr/>
                </a:pPr>
                <a:endParaRPr lang="uz-Cyrl-UZ" sz="5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F68D26D2-E530-457D-A295-1F4A57ACEB80}"/>
                  </a:ext>
                </a:extLst>
              </p:cNvPr>
              <p:cNvSpPr txBox="1"/>
              <p:nvPr/>
            </p:nvSpPr>
            <p:spPr>
              <a:xfrm>
                <a:off x="1145943" y="5346198"/>
                <a:ext cx="1115260" cy="526411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7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161</a:t>
                </a:r>
              </a:p>
              <a:p>
                <a:pPr algn="ctr">
                  <a:defRPr/>
                </a:pPr>
                <a:r>
                  <a:rPr lang="uz-Cyrl-UZ" altLang="ru-RU" sz="10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</a:t>
                </a:r>
                <a:endParaRPr lang="ru-RU" altLang="ru-RU" sz="1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Прямоугольник 136">
                <a:extLst>
                  <a:ext uri="{FF2B5EF4-FFF2-40B4-BE49-F238E27FC236}">
                    <a16:creationId xmlns:a16="http://schemas.microsoft.com/office/drawing/2014/main" id="{8D049661-8FF5-497D-A8F4-D27F6E8FE50C}"/>
                  </a:ext>
                </a:extLst>
              </p:cNvPr>
              <p:cNvSpPr/>
              <p:nvPr/>
            </p:nvSpPr>
            <p:spPr>
              <a:xfrm>
                <a:off x="3569978" y="4975431"/>
                <a:ext cx="1382816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1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Легаллаштириш  хисобига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E3848FAD-B919-40A2-9782-EF47DB03FB76}"/>
                  </a:ext>
                </a:extLst>
              </p:cNvPr>
              <p:cNvSpPr txBox="1"/>
              <p:nvPr/>
            </p:nvSpPr>
            <p:spPr>
              <a:xfrm>
                <a:off x="3507682" y="5382731"/>
                <a:ext cx="1351899" cy="434078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5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</a:p>
              <a:p>
                <a:pPr algn="ctr">
                  <a:defRPr/>
                </a:pPr>
                <a:r>
                  <a:rPr lang="uz-Cyrl-UZ" altLang="ru-RU" sz="10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</a:t>
                </a:r>
                <a:endParaRPr lang="ru-RU" sz="1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" name="Прямоугольник 142">
                <a:extLst>
                  <a:ext uri="{FF2B5EF4-FFF2-40B4-BE49-F238E27FC236}">
                    <a16:creationId xmlns:a16="http://schemas.microsoft.com/office/drawing/2014/main" id="{D7D7ABAB-DBAB-4B11-91AB-70AFC87A45BD}"/>
                  </a:ext>
                </a:extLst>
              </p:cNvPr>
              <p:cNvSpPr/>
              <p:nvPr/>
            </p:nvSpPr>
            <p:spPr>
              <a:xfrm>
                <a:off x="2148743" y="4959668"/>
                <a:ext cx="1450439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1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Доимий</a:t>
                </a:r>
              </a:p>
              <a:p>
                <a:pPr algn="ctr">
                  <a:defRPr/>
                </a:pPr>
                <a:r>
                  <a:rPr lang="uz-Cyrl-UZ" sz="11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иш ўрнига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2EF883BB-C506-4A1D-A632-8848198D6BBF}"/>
                  </a:ext>
                </a:extLst>
              </p:cNvPr>
              <p:cNvSpPr txBox="1"/>
              <p:nvPr/>
            </p:nvSpPr>
            <p:spPr>
              <a:xfrm>
                <a:off x="2265718" y="5338391"/>
                <a:ext cx="1115260" cy="449467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6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113</a:t>
                </a:r>
              </a:p>
              <a:p>
                <a:pPr algn="ctr">
                  <a:defRPr/>
                </a:pPr>
                <a:r>
                  <a:rPr lang="uz-Cyrl-UZ" altLang="ru-RU" sz="10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</a:t>
                </a:r>
                <a:endParaRPr lang="ru-RU" sz="10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47" name="Рисунок 146">
                <a:extLst>
                  <a:ext uri="{FF2B5EF4-FFF2-40B4-BE49-F238E27FC236}">
                    <a16:creationId xmlns:a16="http://schemas.microsoft.com/office/drawing/2014/main" id="{C29C755A-225E-4F7D-A3B9-DF6F4802B0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94349" y="5043423"/>
                <a:ext cx="794266" cy="609057"/>
              </a:xfrm>
              <a:prstGeom prst="rect">
                <a:avLst/>
              </a:prstGeom>
            </p:spPr>
          </p:pic>
        </p:grpSp>
        <p:grpSp>
          <p:nvGrpSpPr>
            <p:cNvPr id="26" name="Группа 25"/>
            <p:cNvGrpSpPr/>
            <p:nvPr/>
          </p:nvGrpSpPr>
          <p:grpSpPr>
            <a:xfrm>
              <a:off x="-152661" y="5538612"/>
              <a:ext cx="5284500" cy="1301423"/>
              <a:chOff x="-152661" y="5538612"/>
              <a:chExt cx="5284500" cy="1301423"/>
            </a:xfrm>
          </p:grpSpPr>
          <p:sp>
            <p:nvSpPr>
              <p:cNvPr id="191" name="Прямоугольник 190">
                <a:extLst>
                  <a:ext uri="{FF2B5EF4-FFF2-40B4-BE49-F238E27FC236}">
                    <a16:creationId xmlns:a16="http://schemas.microsoft.com/office/drawing/2014/main" id="{B555F958-D909-489B-B2AE-4F9F967B64DC}"/>
                  </a:ext>
                </a:extLst>
              </p:cNvPr>
              <p:cNvSpPr/>
              <p:nvPr/>
            </p:nvSpPr>
            <p:spPr>
              <a:xfrm>
                <a:off x="128695" y="5538612"/>
                <a:ext cx="4801701" cy="37298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z-Cyrl-UZ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Чет элга ишлашга кетганлар тақсимоти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Скругленный прямоугольник 310">
                <a:extLst>
                  <a:ext uri="{FF2B5EF4-FFF2-40B4-BE49-F238E27FC236}">
                    <a16:creationId xmlns:a16="http://schemas.microsoft.com/office/drawing/2014/main" id="{484F84F6-018E-4623-ADA7-3BF78881C0FB}"/>
                  </a:ext>
                </a:extLst>
              </p:cNvPr>
              <p:cNvSpPr/>
              <p:nvPr/>
            </p:nvSpPr>
            <p:spPr>
              <a:xfrm>
                <a:off x="131255" y="5940168"/>
                <a:ext cx="4799141" cy="740068"/>
              </a:xfrm>
              <a:prstGeom prst="roundRect">
                <a:avLst>
                  <a:gd name="adj" fmla="val 10545"/>
                </a:avLst>
              </a:prstGeom>
              <a:noFill/>
              <a:ln w="19050">
                <a:solidFill>
                  <a:srgbClr val="3067BA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spcAft>
                    <a:spcPts val="400"/>
                  </a:spcAft>
                  <a:defRPr/>
                </a:pPr>
                <a:endParaRPr lang="uz-Cyrl-UZ" sz="7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Прямоугольник 104">
                <a:extLst>
                  <a:ext uri="{FF2B5EF4-FFF2-40B4-BE49-F238E27FC236}">
                    <a16:creationId xmlns:a16="http://schemas.microsoft.com/office/drawing/2014/main" id="{CACFF79F-723C-4882-996F-D823A5ABC562}"/>
                  </a:ext>
                </a:extLst>
              </p:cNvPr>
              <p:cNvSpPr/>
              <p:nvPr/>
            </p:nvSpPr>
            <p:spPr>
              <a:xfrm>
                <a:off x="885377" y="5974776"/>
                <a:ext cx="115761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АҚШ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55BCA9E2-AE46-4279-BB74-FEE9A57EDA45}"/>
                  </a:ext>
                </a:extLst>
              </p:cNvPr>
              <p:cNvSpPr txBox="1"/>
              <p:nvPr/>
            </p:nvSpPr>
            <p:spPr>
              <a:xfrm>
                <a:off x="871087" y="6185955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1941B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3" name="Прямоугольник 112">
                <a:extLst>
                  <a:ext uri="{FF2B5EF4-FFF2-40B4-BE49-F238E27FC236}">
                    <a16:creationId xmlns:a16="http://schemas.microsoft.com/office/drawing/2014/main" id="{B5051317-E705-4560-A6F1-AE0A61ED5DE2}"/>
                  </a:ext>
                </a:extLst>
              </p:cNvPr>
              <p:cNvSpPr/>
              <p:nvPr/>
            </p:nvSpPr>
            <p:spPr>
              <a:xfrm>
                <a:off x="-152661" y="5941772"/>
                <a:ext cx="1570167" cy="2769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uz-Cyrl-UZ" sz="1200" b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Жами</a:t>
                </a:r>
                <a:endParaRPr lang="uz-Cyrl-UZ" sz="1200" dirty="0">
                  <a:solidFill>
                    <a:srgbClr val="3366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69F40B99-C783-48DF-94F7-A2A51F1833CF}"/>
                  </a:ext>
                </a:extLst>
              </p:cNvPr>
              <p:cNvSpPr txBox="1"/>
              <p:nvPr/>
            </p:nvSpPr>
            <p:spPr>
              <a:xfrm>
                <a:off x="-244" y="6148099"/>
                <a:ext cx="1115260" cy="618744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129</a:t>
                </a:r>
              </a:p>
              <a:p>
                <a:pPr algn="ctr">
                  <a:defRPr/>
                </a:pPr>
                <a:r>
                  <a:rPr lang="uz-Cyrl-UZ" altLang="ru-RU" sz="11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1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600" b="1" dirty="0">
                  <a:solidFill>
                    <a:srgbClr val="1941B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Прямоугольник 106">
                <a:extLst>
                  <a:ext uri="{FF2B5EF4-FFF2-40B4-BE49-F238E27FC236}">
                    <a16:creationId xmlns:a16="http://schemas.microsoft.com/office/drawing/2014/main" id="{6A00116A-EC7A-4811-BB80-7A57048DC145}"/>
                  </a:ext>
                </a:extLst>
              </p:cNvPr>
              <p:cNvSpPr/>
              <p:nvPr/>
            </p:nvSpPr>
            <p:spPr>
              <a:xfrm>
                <a:off x="1505147" y="5981154"/>
                <a:ext cx="110278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Туркия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7709B4D2-A7E4-4526-8B8A-4C405BB6CBAA}"/>
                  </a:ext>
                </a:extLst>
              </p:cNvPr>
              <p:cNvSpPr txBox="1"/>
              <p:nvPr/>
            </p:nvSpPr>
            <p:spPr>
              <a:xfrm>
                <a:off x="1488313" y="6202733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Прямоугольник 108">
                <a:extLst>
                  <a:ext uri="{FF2B5EF4-FFF2-40B4-BE49-F238E27FC236}">
                    <a16:creationId xmlns:a16="http://schemas.microsoft.com/office/drawing/2014/main" id="{F4066EA7-9E42-43C6-BE95-35090C1FDB97}"/>
                  </a:ext>
                </a:extLst>
              </p:cNvPr>
              <p:cNvSpPr/>
              <p:nvPr/>
            </p:nvSpPr>
            <p:spPr>
              <a:xfrm>
                <a:off x="2103780" y="5982924"/>
                <a:ext cx="110278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Канада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D7559E16-F8AF-47D7-8C4D-5A54034A1DB3}"/>
                  </a:ext>
                </a:extLst>
              </p:cNvPr>
              <p:cNvSpPr txBox="1"/>
              <p:nvPr/>
            </p:nvSpPr>
            <p:spPr>
              <a:xfrm>
                <a:off x="2099034" y="6204504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Прямоугольник 147">
                <a:extLst>
                  <a:ext uri="{FF2B5EF4-FFF2-40B4-BE49-F238E27FC236}">
                    <a16:creationId xmlns:a16="http://schemas.microsoft.com/office/drawing/2014/main" id="{F4066EA7-9E42-43C6-BE95-35090C1FDB97}"/>
                  </a:ext>
                </a:extLst>
              </p:cNvPr>
              <p:cNvSpPr/>
              <p:nvPr/>
            </p:nvSpPr>
            <p:spPr>
              <a:xfrm>
                <a:off x="2725964" y="5984322"/>
                <a:ext cx="110278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Япония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D7559E16-F8AF-47D7-8C4D-5A54034A1DB3}"/>
                  </a:ext>
                </a:extLst>
              </p:cNvPr>
              <p:cNvSpPr txBox="1"/>
              <p:nvPr/>
            </p:nvSpPr>
            <p:spPr>
              <a:xfrm>
                <a:off x="2709129" y="6205902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Прямоугольник 149">
                <a:extLst>
                  <a:ext uri="{FF2B5EF4-FFF2-40B4-BE49-F238E27FC236}">
                    <a16:creationId xmlns:a16="http://schemas.microsoft.com/office/drawing/2014/main" id="{F4066EA7-9E42-43C6-BE95-35090C1FDB97}"/>
                  </a:ext>
                </a:extLst>
              </p:cNvPr>
              <p:cNvSpPr/>
              <p:nvPr/>
            </p:nvSpPr>
            <p:spPr>
              <a:xfrm>
                <a:off x="3373315" y="5977331"/>
                <a:ext cx="110278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Швеция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D7559E16-F8AF-47D7-8C4D-5A54034A1DB3}"/>
                  </a:ext>
                </a:extLst>
              </p:cNvPr>
              <p:cNvSpPr txBox="1"/>
              <p:nvPr/>
            </p:nvSpPr>
            <p:spPr>
              <a:xfrm>
                <a:off x="3356480" y="6198911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Прямоугольник 151">
                <a:extLst>
                  <a:ext uri="{FF2B5EF4-FFF2-40B4-BE49-F238E27FC236}">
                    <a16:creationId xmlns:a16="http://schemas.microsoft.com/office/drawing/2014/main" id="{F4066EA7-9E42-43C6-BE95-35090C1FDB97}"/>
                  </a:ext>
                </a:extLst>
              </p:cNvPr>
              <p:cNvSpPr/>
              <p:nvPr/>
            </p:nvSpPr>
            <p:spPr>
              <a:xfrm>
                <a:off x="4029055" y="5978729"/>
                <a:ext cx="110278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uz-Cyrl-UZ" sz="1200" b="1" i="1" dirty="0">
                    <a:solidFill>
                      <a:srgbClr val="3366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Бошқа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D7559E16-F8AF-47D7-8C4D-5A54034A1DB3}"/>
                  </a:ext>
                </a:extLst>
              </p:cNvPr>
              <p:cNvSpPr txBox="1"/>
              <p:nvPr/>
            </p:nvSpPr>
            <p:spPr>
              <a:xfrm>
                <a:off x="4012220" y="6200309"/>
                <a:ext cx="1115609" cy="634133"/>
              </a:xfrm>
              <a:prstGeom prst="rect">
                <a:avLst/>
              </a:prstGeom>
              <a:noFill/>
            </p:spPr>
            <p:txBody>
              <a:bodyPr wrap="square" lIns="48880" tIns="24440" rIns="48880" bIns="24440">
                <a:spAutoFit/>
              </a:bodyPr>
              <a:lstStyle/>
              <a:p>
                <a:pPr algn="ctr">
                  <a:defRPr/>
                </a:pPr>
                <a:r>
                  <a:rPr lang="uz-Cyrl-UZ" sz="1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</a:t>
                </a:r>
              </a:p>
              <a:p>
                <a:pPr algn="ctr">
                  <a:defRPr/>
                </a:pPr>
                <a:r>
                  <a:rPr lang="uz-Cyrl-UZ" altLang="ru-RU" sz="1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нафар</a:t>
                </a:r>
                <a:endParaRPr lang="ru-RU" alt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defRPr/>
                </a:pPr>
                <a:endParaRPr lang="ru-RU" sz="1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1" name="Прямоугольник 659"/>
          <p:cNvSpPr>
            <a:spLocks noChangeArrowheads="1"/>
          </p:cNvSpPr>
          <p:nvPr/>
        </p:nvSpPr>
        <p:spPr bwMode="auto">
          <a:xfrm>
            <a:off x="6381907" y="5014025"/>
            <a:ext cx="2271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uz-Cyrl-U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Ягона ижтимоий химоя реестрида турувчилар сони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TextBox 664"/>
          <p:cNvSpPr txBox="1">
            <a:spLocks noChangeArrowheads="1"/>
          </p:cNvSpPr>
          <p:nvPr/>
        </p:nvSpPr>
        <p:spPr bwMode="auto">
          <a:xfrm>
            <a:off x="6515556" y="5350051"/>
            <a:ext cx="1261120" cy="32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206" tIns="38103" rIns="76206" bIns="381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uz-Cyrl-UZ" alt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 </a:t>
            </a:r>
            <a:r>
              <a:rPr lang="uz-Cyrl-UZ" alt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endParaRPr lang="uz-Cyrl-UZ" alt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2" name="Picture 47"/>
          <p:cNvPicPr>
            <a:picLocks noChangeAspect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965" y="5194794"/>
            <a:ext cx="494251" cy="494251"/>
          </a:xfrm>
          <a:prstGeom prst="rect">
            <a:avLst/>
          </a:prstGeom>
        </p:spPr>
      </p:pic>
      <p:pic>
        <p:nvPicPr>
          <p:cNvPr id="223" name="Picture 48"/>
          <p:cNvPicPr>
            <a:picLocks noChangeAspect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286" y="5163720"/>
            <a:ext cx="479312" cy="479312"/>
          </a:xfrm>
          <a:prstGeom prst="rect">
            <a:avLst/>
          </a:prstGeom>
        </p:spPr>
      </p:pic>
      <p:pic>
        <p:nvPicPr>
          <p:cNvPr id="224" name="Picture 49"/>
          <p:cNvPicPr>
            <a:picLocks noChangeAspect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890" y="5949382"/>
            <a:ext cx="499058" cy="499058"/>
          </a:xfrm>
          <a:prstGeom prst="rect">
            <a:avLst/>
          </a:prstGeom>
        </p:spPr>
      </p:pic>
      <p:sp>
        <p:nvSpPr>
          <p:cNvPr id="254" name="Скругленный прямоугольник 310">
            <a:extLst>
              <a:ext uri="{FF2B5EF4-FFF2-40B4-BE49-F238E27FC236}">
                <a16:creationId xmlns:a16="http://schemas.microsoft.com/office/drawing/2014/main" id="{484F84F6-018E-4623-ADA7-3BF78881C0FB}"/>
              </a:ext>
            </a:extLst>
          </p:cNvPr>
          <p:cNvSpPr/>
          <p:nvPr/>
        </p:nvSpPr>
        <p:spPr>
          <a:xfrm>
            <a:off x="5426717" y="5024160"/>
            <a:ext cx="6551607" cy="1722168"/>
          </a:xfrm>
          <a:prstGeom prst="roundRect">
            <a:avLst>
              <a:gd name="adj" fmla="val 10545"/>
            </a:avLst>
          </a:prstGeom>
          <a:noFill/>
          <a:ln w="19050">
            <a:solidFill>
              <a:srgbClr val="3067B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400"/>
              </a:spcAft>
              <a:defRPr/>
            </a:pPr>
            <a:endParaRPr lang="uz-Cyrl-UZ" sz="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7" name="Picture 87"/>
          <p:cNvPicPr>
            <a:picLocks noChangeAspect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29" y="5888948"/>
            <a:ext cx="537225" cy="537225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9309798" y="5017484"/>
            <a:ext cx="2435783" cy="709171"/>
            <a:chOff x="12375525" y="4312833"/>
            <a:chExt cx="2025749" cy="709171"/>
          </a:xfrm>
        </p:grpSpPr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4A291248-C79B-4D73-B4C7-3C93DE3BF09A}"/>
                </a:ext>
              </a:extLst>
            </p:cNvPr>
            <p:cNvSpPr txBox="1"/>
            <p:nvPr/>
          </p:nvSpPr>
          <p:spPr>
            <a:xfrm>
              <a:off x="12375525" y="4312833"/>
              <a:ext cx="2011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defRPr/>
              </a:pPr>
              <a:r>
                <a:rPr lang="ru-RU" sz="1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ТЕМИР ДАФТАРДАГИЛАР:</a:t>
              </a: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0ECA5103-723A-4100-B0D0-2A91A0F80793}"/>
                </a:ext>
              </a:extLst>
            </p:cNvPr>
            <p:cNvSpPr txBox="1"/>
            <p:nvPr/>
          </p:nvSpPr>
          <p:spPr>
            <a:xfrm>
              <a:off x="12389421" y="4437229"/>
              <a:ext cx="20118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defRPr/>
              </a:pP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Оила сони</a:t>
              </a:r>
              <a:r>
                <a:rPr lang="ru-RU" sz="12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– </a:t>
              </a:r>
              <a:r>
                <a:rPr lang="ru-RU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12</a:t>
              </a:r>
              <a:r>
                <a:rPr lang="ru-RU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3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 </a:t>
              </a:r>
            </a:p>
            <a:p>
              <a:pPr defTabSz="207386">
                <a:defRPr/>
              </a:pPr>
              <a:r>
                <a:rPr lang="ru-RU" sz="1200" b="1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Дафтарда</a:t>
              </a:r>
              <a:r>
                <a:rPr lang="ru-RU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қолганлар</a:t>
              </a:r>
              <a:r>
                <a:rPr lang="uz-Cyrl-UZ" sz="1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– </a:t>
              </a: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3</a:t>
              </a:r>
              <a:r>
                <a:rPr lang="uz-Cyrl-UZ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3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9235470" y="5774621"/>
            <a:ext cx="2742854" cy="928295"/>
            <a:chOff x="12379376" y="5089112"/>
            <a:chExt cx="2025751" cy="928295"/>
          </a:xfrm>
        </p:grpSpPr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AB0414A9-2225-41D2-A6A0-F36456C06336}"/>
                </a:ext>
              </a:extLst>
            </p:cNvPr>
            <p:cNvSpPr txBox="1"/>
            <p:nvPr/>
          </p:nvSpPr>
          <p:spPr>
            <a:xfrm>
              <a:off x="12379376" y="5089112"/>
              <a:ext cx="2011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defRPr/>
              </a:pPr>
              <a:r>
                <a:rPr lang="ru-RU" sz="1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АЁЛЛАР ДАФТАРИДАГИЛАР: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F4A7A9FE-C36E-4F05-AFBA-C2CF3D418EFE}"/>
                </a:ext>
              </a:extLst>
            </p:cNvPr>
            <p:cNvSpPr txBox="1"/>
            <p:nvPr/>
          </p:nvSpPr>
          <p:spPr>
            <a:xfrm>
              <a:off x="12393274" y="5186410"/>
              <a:ext cx="20118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lnSpc>
                  <a:spcPct val="150000"/>
                </a:lnSpc>
                <a:defRPr/>
              </a:pPr>
              <a:r>
                <a:rPr lang="uz-Cyrl-UZ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Киритилганлар сони</a:t>
              </a:r>
              <a:r>
                <a:rPr lang="uz-Cyrl-UZ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: </a:t>
              </a: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59</a:t>
              </a:r>
              <a:r>
                <a:rPr lang="uz-Cyrl-UZ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3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нафар</a:t>
              </a:r>
            </a:p>
            <a:p>
              <a:pPr defTabSz="207386">
                <a:lnSpc>
                  <a:spcPct val="150000"/>
                </a:lnSpc>
                <a:defRPr/>
              </a:pPr>
              <a:r>
                <a:rPr lang="uz-Cyrl-UZ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Дафтарда қолганлар</a:t>
              </a:r>
              <a:r>
                <a:rPr lang="uz-Cyrl-UZ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: </a:t>
              </a: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8</a:t>
              </a:r>
              <a:r>
                <a:rPr lang="uz-Cyrl-UZ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3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нафар</a:t>
              </a:r>
              <a:endPara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241580" y="5740828"/>
            <a:ext cx="2686190" cy="979117"/>
            <a:chOff x="12319624" y="6236862"/>
            <a:chExt cx="2156212" cy="979117"/>
          </a:xfrm>
        </p:grpSpPr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AC801550-F34D-4838-96BD-0DA231E21FCC}"/>
                </a:ext>
              </a:extLst>
            </p:cNvPr>
            <p:cNvSpPr txBox="1"/>
            <p:nvPr/>
          </p:nvSpPr>
          <p:spPr>
            <a:xfrm>
              <a:off x="12319624" y="6236862"/>
              <a:ext cx="2011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defRPr/>
              </a:pPr>
              <a:r>
                <a:rPr lang="ru-RU" sz="12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ЁШЛАР ДАФТАРИДАГИЛАР:</a:t>
              </a:r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0B854AC5-4332-49BA-B634-C044CD8237F3}"/>
                </a:ext>
              </a:extLst>
            </p:cNvPr>
            <p:cNvSpPr txBox="1"/>
            <p:nvPr/>
          </p:nvSpPr>
          <p:spPr>
            <a:xfrm>
              <a:off x="12319624" y="6384982"/>
              <a:ext cx="21562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07386">
                <a:lnSpc>
                  <a:spcPct val="150000"/>
                </a:lnSpc>
                <a:defRPr/>
              </a:pPr>
              <a:r>
                <a:rPr lang="uz-Cyrl-UZ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Киритилганлар сони</a:t>
              </a:r>
              <a:r>
                <a:rPr lang="uz-Cyrl-UZ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: </a:t>
              </a: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15</a:t>
              </a:r>
              <a:r>
                <a:rPr lang="uz-Cyrl-UZ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3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нафар</a:t>
              </a:r>
            </a:p>
            <a:p>
              <a:pPr defTabSz="207386">
                <a:lnSpc>
                  <a:spcPct val="150000"/>
                </a:lnSpc>
                <a:defRPr/>
              </a:pPr>
              <a:r>
                <a:rPr lang="uz-Cyrl-UZ" sz="12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Дафтарда қолганлар</a:t>
              </a:r>
              <a:r>
                <a:rPr lang="uz-Cyrl-UZ" sz="1200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: </a:t>
              </a:r>
              <a:r>
                <a:rPr lang="uz-Cyrl-UZ" sz="16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1</a:t>
              </a:r>
              <a:r>
                <a:rPr lang="uz-Cyrl-UZ" sz="13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3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нафар</a:t>
              </a:r>
              <a:endParaRPr lang="uz-Cyrl-UZ" sz="1300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4" name="Скругленный прямоугольник 204">
            <a:extLst>
              <a:ext uri="{FF2B5EF4-FFF2-40B4-BE49-F238E27FC236}">
                <a16:creationId xmlns:a16="http://schemas.microsoft.com/office/drawing/2014/main" id="{AAD3A5D3-6C0F-46E9-A29D-5094434332C8}"/>
              </a:ext>
            </a:extLst>
          </p:cNvPr>
          <p:cNvSpPr/>
          <p:nvPr/>
        </p:nvSpPr>
        <p:spPr>
          <a:xfrm>
            <a:off x="2922361" y="1205028"/>
            <a:ext cx="923543" cy="633991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7" name="Прямоугольник 266">
            <a:extLst>
              <a:ext uri="{FF2B5EF4-FFF2-40B4-BE49-F238E27FC236}">
                <a16:creationId xmlns:a16="http://schemas.microsoft.com/office/drawing/2014/main" id="{0030A881-5143-4FAF-901E-CF6A6383918C}"/>
              </a:ext>
            </a:extLst>
          </p:cNvPr>
          <p:cNvSpPr/>
          <p:nvPr/>
        </p:nvSpPr>
        <p:spPr>
          <a:xfrm>
            <a:off x="10786724" y="1274232"/>
            <a:ext cx="1236512" cy="5518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70C0"/>
              </a:buClr>
            </a:pP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МФЙ бешлигига берилган ҳулоса</a:t>
            </a:r>
            <a:r>
              <a:rPr lang="uz-Cyrl-UZ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uz-Cyrl-UZ" sz="10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" name="Скругленный прямоугольник 204">
            <a:extLst>
              <a:ext uri="{FF2B5EF4-FFF2-40B4-BE49-F238E27FC236}">
                <a16:creationId xmlns:a16="http://schemas.microsoft.com/office/drawing/2014/main" id="{AAD3A5D3-6C0F-46E9-A29D-5094434332C8}"/>
              </a:ext>
            </a:extLst>
          </p:cNvPr>
          <p:cNvSpPr/>
          <p:nvPr/>
        </p:nvSpPr>
        <p:spPr>
          <a:xfrm>
            <a:off x="10842359" y="1228180"/>
            <a:ext cx="1135966" cy="633991"/>
          </a:xfrm>
          <a:prstGeom prst="roundRect">
            <a:avLst>
              <a:gd name="adj" fmla="val 6079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640960" y="3502375"/>
            <a:ext cx="17267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400" b="1" u="sng" dirty="0">
                <a:solidFill>
                  <a:srgbClr val="33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 драйвери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18A24183-8291-4D8C-8081-CD346F48D89F}"/>
              </a:ext>
            </a:extLst>
          </p:cNvPr>
          <p:cNvSpPr txBox="1"/>
          <p:nvPr/>
        </p:nvSpPr>
        <p:spPr>
          <a:xfrm>
            <a:off x="9076372" y="3776698"/>
            <a:ext cx="14806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z-Cyrl-UZ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</a:t>
            </a:r>
            <a:endParaRPr lang="en-US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18A24183-8291-4D8C-8081-CD346F48D89F}"/>
              </a:ext>
            </a:extLst>
          </p:cNvPr>
          <p:cNvSpPr txBox="1"/>
          <p:nvPr/>
        </p:nvSpPr>
        <p:spPr>
          <a:xfrm>
            <a:off x="10451675" y="3777147"/>
            <a:ext cx="14806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z-Cyrl-UZ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Савдо-сотиқ</a:t>
            </a:r>
            <a:endParaRPr lang="en-US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03507" y="3953939"/>
            <a:ext cx="14190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</a:t>
            </a:r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z-Cyrl-UZ" sz="105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хонадо</a:t>
            </a:r>
            <a:r>
              <a:rPr lang="uz-Cyrl-UZ" sz="1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en-US" sz="11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1249" y="3992585"/>
            <a:ext cx="678968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uz-Cyrl-UZ" sz="105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</a:t>
            </a:r>
            <a:endParaRPr lang="en-US" sz="105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9" name="object 14">
            <a:extLst>
              <a:ext uri="{FF2B5EF4-FFF2-40B4-BE49-F238E27FC236}">
                <a16:creationId xmlns:a16="http://schemas.microsoft.com/office/drawing/2014/main" id="{B68688B8-B1DB-4F3D-A6F0-A12DB05070A4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-18424" y="-19134"/>
            <a:ext cx="929344" cy="72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46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Скругленный прямоугольник 68"/>
          <p:cNvSpPr/>
          <p:nvPr/>
        </p:nvSpPr>
        <p:spPr>
          <a:xfrm>
            <a:off x="9117995" y="152420"/>
            <a:ext cx="2016075" cy="629953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/>
          <p:cNvSpPr txBox="1"/>
          <p:nvPr/>
        </p:nvSpPr>
        <p:spPr>
          <a:xfrm>
            <a:off x="9215925" y="447951"/>
            <a:ext cx="1809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3-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ПЛАНШЕТ</a:t>
            </a:r>
            <a:endParaRPr lang="uz-Cyrl-UZ" sz="20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9379" y="698272"/>
            <a:ext cx="3757353" cy="601841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50583" y="698272"/>
            <a:ext cx="3757353" cy="4846319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70620" y="161070"/>
            <a:ext cx="2016075" cy="629953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66477" y="-5848457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752473" y="68110"/>
            <a:ext cx="1127867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МАҲАЛЛАНИНГ ИЖТИМОИЙ-И</a:t>
            </a:r>
            <a:r>
              <a:rPr lang="uz-Cyrl-UZ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</a:t>
            </a:r>
            <a:r>
              <a:rPr lang="ru-RU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ТИСОДИЙ РИВОЖЛАНТИРИШ ҲОЛАТИ БЎЙИЧА ПЛАНШЕТ ТАЙЁРЛАШ АЛГОРИТИМИ</a:t>
            </a:r>
            <a:endParaRPr lang="ru-RU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2413" y="864525"/>
            <a:ext cx="3231284" cy="612833"/>
          </a:xfrm>
          <a:prstGeom prst="round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13617" y="864525"/>
            <a:ext cx="3231284" cy="612833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3085" y="839587"/>
            <a:ext cx="2876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2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Аҳоли бандлигини таъминлаш ва камбағалликни қисқартириш йўналишлари</a:t>
            </a:r>
            <a:endParaRPr lang="uz-Cyrl-UZ" sz="1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1940" y="872833"/>
            <a:ext cx="2984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Мавжуд муаммоларни ҳал этиш йуналишида</a:t>
            </a:r>
            <a:endParaRPr lang="uz-Cyrl-UZ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61792" y="856214"/>
            <a:ext cx="623455" cy="62345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038615" y="845184"/>
            <a:ext cx="623455" cy="62345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2643" y="937108"/>
            <a:ext cx="515864" cy="45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92073" y="914704"/>
            <a:ext cx="515864" cy="45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758" y="1654236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65758" y="2240287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5758" y="2837019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65758" y="3433751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65758" y="4047109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65758" y="4641473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65758" y="5238205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65758" y="5834937"/>
            <a:ext cx="3532909" cy="49939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05033" y="1674865"/>
            <a:ext cx="3668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Доимий ва мавсумий ишга жойлаштириш, шу жумладан 20 минг тадбиркор дастури доирасида</a:t>
            </a:r>
            <a:endParaRPr lang="uz-Cyrl-UZ" sz="11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3949" y="3442229"/>
            <a:ext cx="3379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Касб-ҳунар ва тадбиркорликка ўқитиш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2937" y="2334991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Имтиёзли кредит ажратиш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5909" y="2916544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Субсидия ажратиш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0970" y="4140108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Ижара асосида ер ажартиш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634" y="4612929"/>
            <a:ext cx="3379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Ҳунармандчилик, касаначилик ва жамоат ишларига жалб этиш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6720" y="5260740"/>
            <a:ext cx="36840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Кичик ишлаб чиқариш ва хизмат кўрсатиш бўйича микролойиҳаларни ишга тушириш хисобига</a:t>
            </a:r>
            <a:endParaRPr lang="uz-Cyrl-UZ" sz="11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4221" y="5916027"/>
            <a:ext cx="3379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Бошқалар</a:t>
            </a:r>
            <a:endParaRPr lang="uz-Cyrl-UZ" sz="1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258885" y="1658546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4354244" y="1642031"/>
            <a:ext cx="3337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Ичимлик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суви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билан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таъминлаш</a:t>
            </a:r>
            <a:endParaRPr lang="uz-Cyrl-UZ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165165" y="5656902"/>
            <a:ext cx="3757354" cy="105978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4746725" y="5861002"/>
            <a:ext cx="3140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Маҳалланинг хусусиятидан келиб чиқиб бошқа маълумотлар ҳам акс этиши мумкин</a:t>
            </a:r>
            <a:endParaRPr lang="uz-Cyrl-UZ" sz="1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583" y="5855181"/>
            <a:ext cx="721667" cy="721667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168550" y="456601"/>
            <a:ext cx="1809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ПЛАНШЕТ</a:t>
            </a:r>
            <a:endParaRPr lang="uz-Cyrl-UZ" sz="20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258885" y="2233276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4354244" y="2216761"/>
            <a:ext cx="3337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Ички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йуллар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ў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чиро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лари</a:t>
            </a:r>
            <a:endParaRPr lang="uz-Cyrl-UZ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258885" y="2831821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4354244" y="2815306"/>
            <a:ext cx="3337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ғ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ориш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 ичимлик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суви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билан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таъминлаш</a:t>
            </a:r>
            <a:endParaRPr lang="uz-Cyrl-UZ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258885" y="3420778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4354244" y="3404263"/>
            <a:ext cx="3337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Электр, газ,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исситиш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тизими</a:t>
            </a:r>
            <a:endParaRPr lang="uz-Cyrl-UZ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258885" y="4039794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/>
          <p:cNvSpPr txBox="1"/>
          <p:nvPr/>
        </p:nvSpPr>
        <p:spPr>
          <a:xfrm>
            <a:off x="4354244" y="4023279"/>
            <a:ext cx="3337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Ижтимоий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ҳ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объектларини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таъмирлаш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янгисини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уриш</a:t>
            </a:r>
            <a:endParaRPr lang="uz-Cyrl-UZ" sz="1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258885" y="4636799"/>
            <a:ext cx="3555076" cy="49508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4354244" y="4620284"/>
            <a:ext cx="3337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Ободонлаштириш ва бошқалар.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29846" y="456601"/>
            <a:ext cx="45719" cy="640139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8397475" y="883983"/>
            <a:ext cx="3503278" cy="61283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8610166" y="892291"/>
            <a:ext cx="3235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Заруратга қараб 3-планшет ҳам тайёрланиши мумкин</a:t>
            </a:r>
            <a:endParaRPr lang="uz-Cyrl-UZ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8405788" y="1676458"/>
            <a:ext cx="3503278" cy="237212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8534300" y="1746379"/>
            <a:ext cx="32889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Бунда:</a:t>
            </a:r>
          </a:p>
          <a:p>
            <a:pPr algn="ctr"/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Маҳаллани ривожланишига туртки берадиган йирик лойиҳаларни ишга тушириш. (</a:t>
            </a:r>
            <a:r>
              <a:rPr lang="uz-Cyrl-UZ" sz="1400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мисол учун, йирик ишлаб чиқариш корхонаси ташкил этиш, ихтисослашувдан келиб чиқиб КЭЗ ёки микромарказлар ташкил этиш, ерларни ўзлаштириш ва аҳоли билан кооперцияларга бирлаштириш ва бошқалар</a:t>
            </a:r>
            <a:r>
              <a:rPr lang="uz-Cyrl-UZ" sz="1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  <a:endParaRPr lang="uz-Cyrl-UZ" sz="1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556706" y="4915081"/>
            <a:ext cx="32889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Изоҳ: </a:t>
            </a:r>
            <a:r>
              <a:rPr lang="uz-Cyrl-UZ" sz="1400" i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Маҳаллани ижтимоий-иктисодий ривожлантириш дастури сифатида юқоридаги тақдимот тайёрланади. Ушбу тақдимотга «йул харитаси» илова қилинади. </a:t>
            </a:r>
          </a:p>
        </p:txBody>
      </p:sp>
    </p:spTree>
    <p:extLst>
      <p:ext uri="{BB962C8B-B14F-4D97-AF65-F5344CB8AC3E}">
        <p14:creationId xmlns:p14="http://schemas.microsoft.com/office/powerpoint/2010/main" val="3281576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: Diagonal Corners Rounded 135">
            <a:extLst>
              <a:ext uri="{FF2B5EF4-FFF2-40B4-BE49-F238E27FC236}">
                <a16:creationId xmlns:a16="http://schemas.microsoft.com/office/drawing/2014/main" id="{A424EC70-4E0C-4FCD-B36E-844428893903}"/>
              </a:ext>
            </a:extLst>
          </p:cNvPr>
          <p:cNvSpPr/>
          <p:nvPr/>
        </p:nvSpPr>
        <p:spPr>
          <a:xfrm>
            <a:off x="618330" y="1946555"/>
            <a:ext cx="667613" cy="828941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1880055-DA4F-4460-A48D-E40AA6E5CE74}"/>
              </a:ext>
            </a:extLst>
          </p:cNvPr>
          <p:cNvSpPr txBox="1"/>
          <p:nvPr/>
        </p:nvSpPr>
        <p:spPr>
          <a:xfrm>
            <a:off x="1315854" y="1865404"/>
            <a:ext cx="1299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Сартарошхона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50AFC9D-ED76-4417-B1EE-821FB987FA2C}"/>
              </a:ext>
            </a:extLst>
          </p:cNvPr>
          <p:cNvSpPr txBox="1"/>
          <p:nvPr/>
        </p:nvSpPr>
        <p:spPr>
          <a:xfrm>
            <a:off x="1583840" y="2370522"/>
            <a:ext cx="49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</a:t>
            </a:r>
            <a:endParaRPr lang="en-US" sz="1400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Rectangle: Diagonal Corners Rounded 180">
            <a:extLst>
              <a:ext uri="{FF2B5EF4-FFF2-40B4-BE49-F238E27FC236}">
                <a16:creationId xmlns:a16="http://schemas.microsoft.com/office/drawing/2014/main" id="{6DAF1867-6FBB-4B0A-8B14-2B5A8121F5C1}"/>
              </a:ext>
            </a:extLst>
          </p:cNvPr>
          <p:cNvSpPr/>
          <p:nvPr/>
        </p:nvSpPr>
        <p:spPr>
          <a:xfrm>
            <a:off x="2591911" y="1987394"/>
            <a:ext cx="667614" cy="828941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D6DBD07-BB08-4E5B-8463-10F8548AFD72}"/>
              </a:ext>
            </a:extLst>
          </p:cNvPr>
          <p:cNvSpPr txBox="1"/>
          <p:nvPr/>
        </p:nvSpPr>
        <p:spPr>
          <a:xfrm>
            <a:off x="3299341" y="1906242"/>
            <a:ext cx="985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Савдо </a:t>
            </a:r>
          </a:p>
          <a:p>
            <a:pPr algn="ctr"/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дўконлари</a:t>
            </a:r>
            <a:endParaRPr lang="en-US" sz="1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3EA8484-309F-4245-A839-0487425C5E95}"/>
              </a:ext>
            </a:extLst>
          </p:cNvPr>
          <p:cNvSpPr txBox="1"/>
          <p:nvPr/>
        </p:nvSpPr>
        <p:spPr>
          <a:xfrm>
            <a:off x="3439974" y="2411361"/>
            <a:ext cx="589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</a:t>
            </a:r>
            <a:endParaRPr lang="en-US" sz="1400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Rectangle: Diagonal Corners Rounded 185">
            <a:extLst>
              <a:ext uri="{FF2B5EF4-FFF2-40B4-BE49-F238E27FC236}">
                <a16:creationId xmlns:a16="http://schemas.microsoft.com/office/drawing/2014/main" id="{5C6F7231-C837-4F9C-8787-059A9F34FF72}"/>
              </a:ext>
            </a:extLst>
          </p:cNvPr>
          <p:cNvSpPr/>
          <p:nvPr/>
        </p:nvSpPr>
        <p:spPr>
          <a:xfrm>
            <a:off x="4519617" y="1970344"/>
            <a:ext cx="667614" cy="828941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9A4D3D4-2084-4EFA-8DA0-0AC36A1B775A}"/>
              </a:ext>
            </a:extLst>
          </p:cNvPr>
          <p:cNvSpPr txBox="1"/>
          <p:nvPr/>
        </p:nvSpPr>
        <p:spPr>
          <a:xfrm>
            <a:off x="5220348" y="1889192"/>
            <a:ext cx="873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Хусусий </a:t>
            </a:r>
          </a:p>
          <a:p>
            <a:pPr algn="ctr"/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боғчалар</a:t>
            </a:r>
            <a:endParaRPr lang="en-US" sz="1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04FE4BD-0FC0-4EEE-BF51-AD15B7E34841}"/>
              </a:ext>
            </a:extLst>
          </p:cNvPr>
          <p:cNvSpPr txBox="1"/>
          <p:nvPr/>
        </p:nvSpPr>
        <p:spPr>
          <a:xfrm>
            <a:off x="5359291" y="2394311"/>
            <a:ext cx="49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</a:t>
            </a:r>
            <a:endParaRPr lang="en-US" sz="1400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Rectangle: Diagonal Corners Rounded 196">
            <a:extLst>
              <a:ext uri="{FF2B5EF4-FFF2-40B4-BE49-F238E27FC236}">
                <a16:creationId xmlns:a16="http://schemas.microsoft.com/office/drawing/2014/main" id="{9CB02B74-1D72-4850-ABA5-5D7498CF1042}"/>
              </a:ext>
            </a:extLst>
          </p:cNvPr>
          <p:cNvSpPr/>
          <p:nvPr/>
        </p:nvSpPr>
        <p:spPr>
          <a:xfrm>
            <a:off x="2591903" y="3101673"/>
            <a:ext cx="667613" cy="828941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FF78998-1656-42EF-925A-3C285DAE2C35}"/>
              </a:ext>
            </a:extLst>
          </p:cNvPr>
          <p:cNvSpPr txBox="1"/>
          <p:nvPr/>
        </p:nvSpPr>
        <p:spPr>
          <a:xfrm>
            <a:off x="3259515" y="3062467"/>
            <a:ext cx="1067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Таъмирлаш</a:t>
            </a:r>
          </a:p>
          <a:p>
            <a:r>
              <a:rPr lang="uz-Cyrl-UZ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устахонаси</a:t>
            </a:r>
            <a:endParaRPr lang="en-US" sz="14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E3ACDF6-1CAE-46FD-85CB-77B7098111CE}"/>
              </a:ext>
            </a:extLst>
          </p:cNvPr>
          <p:cNvSpPr txBox="1"/>
          <p:nvPr/>
        </p:nvSpPr>
        <p:spPr>
          <a:xfrm>
            <a:off x="3423188" y="3525640"/>
            <a:ext cx="49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</a:t>
            </a:r>
            <a:endParaRPr lang="en-US" sz="1400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Graphic 251">
            <a:extLst>
              <a:ext uri="{FF2B5EF4-FFF2-40B4-BE49-F238E27FC236}">
                <a16:creationId xmlns:a16="http://schemas.microsoft.com/office/drawing/2014/main" id="{A92BD762-2BE4-434D-AA85-F8E0AEA3E9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9272" y="2084857"/>
            <a:ext cx="414884" cy="574593"/>
          </a:xfrm>
          <a:prstGeom prst="rect">
            <a:avLst/>
          </a:prstGeom>
        </p:spPr>
      </p:pic>
      <p:pic>
        <p:nvPicPr>
          <p:cNvPr id="86" name="Graphic 253">
            <a:extLst>
              <a:ext uri="{FF2B5EF4-FFF2-40B4-BE49-F238E27FC236}">
                <a16:creationId xmlns:a16="http://schemas.microsoft.com/office/drawing/2014/main" id="{095712F3-133C-4A78-84A5-5144D9C6FE8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2339" y="2053927"/>
            <a:ext cx="466713" cy="646374"/>
          </a:xfrm>
          <a:prstGeom prst="rect">
            <a:avLst/>
          </a:prstGeom>
        </p:spPr>
      </p:pic>
      <p:pic>
        <p:nvPicPr>
          <p:cNvPr id="87" name="Graphic 255">
            <a:extLst>
              <a:ext uri="{FF2B5EF4-FFF2-40B4-BE49-F238E27FC236}">
                <a16:creationId xmlns:a16="http://schemas.microsoft.com/office/drawing/2014/main" id="{B541988B-92FA-4ED3-9E92-B758262A4B0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15980" y="2035963"/>
            <a:ext cx="455964" cy="631488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618333" y="4867208"/>
            <a:ext cx="1684366" cy="910093"/>
            <a:chOff x="618333" y="2979683"/>
            <a:chExt cx="1684366" cy="910093"/>
          </a:xfrm>
        </p:grpSpPr>
        <p:sp>
          <p:nvSpPr>
            <p:cNvPr id="73" name="Rectangle: Diagonal Corners Rounded 191">
              <a:extLst>
                <a:ext uri="{FF2B5EF4-FFF2-40B4-BE49-F238E27FC236}">
                  <a16:creationId xmlns:a16="http://schemas.microsoft.com/office/drawing/2014/main" id="{EAA11226-670B-4A20-9188-018A95D30133}"/>
                </a:ext>
              </a:extLst>
            </p:cNvPr>
            <p:cNvSpPr/>
            <p:nvPr/>
          </p:nvSpPr>
          <p:spPr>
            <a:xfrm>
              <a:off x="618333" y="3060835"/>
              <a:ext cx="667614" cy="828941"/>
            </a:xfrm>
            <a:prstGeom prst="round2Diag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86B333C-4581-4952-9638-8B302F2C5195}"/>
                </a:ext>
              </a:extLst>
            </p:cNvPr>
            <p:cNvSpPr txBox="1"/>
            <p:nvPr/>
          </p:nvSpPr>
          <p:spPr>
            <a:xfrm>
              <a:off x="1285946" y="2979683"/>
              <a:ext cx="10167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Мактаблар</a:t>
              </a:r>
              <a:endPara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237D064-B35F-436A-A97E-FF23A8262459}"/>
                </a:ext>
              </a:extLst>
            </p:cNvPr>
            <p:cNvSpPr txBox="1"/>
            <p:nvPr/>
          </p:nvSpPr>
          <p:spPr>
            <a:xfrm>
              <a:off x="1541898" y="3484802"/>
              <a:ext cx="499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1</a:t>
              </a:r>
              <a:r>
                <a:rPr lang="uz-Cyrl-UZ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  <a:endPara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88" name="Graphic 259">
              <a:extLst>
                <a:ext uri="{FF2B5EF4-FFF2-40B4-BE49-F238E27FC236}">
                  <a16:creationId xmlns:a16="http://schemas.microsoft.com/office/drawing/2014/main" id="{A9910566-B685-43EC-9619-0D8FA372C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22886" y="3194278"/>
              <a:ext cx="447653" cy="619978"/>
            </a:xfrm>
            <a:prstGeom prst="rect">
              <a:avLst/>
            </a:prstGeom>
          </p:spPr>
        </p:pic>
      </p:grpSp>
      <p:pic>
        <p:nvPicPr>
          <p:cNvPr id="89" name="Graphic 261">
            <a:extLst>
              <a:ext uri="{FF2B5EF4-FFF2-40B4-BE49-F238E27FC236}">
                <a16:creationId xmlns:a16="http://schemas.microsoft.com/office/drawing/2014/main" id="{A60CCD0D-B965-4C0E-8C68-87DA7A0325F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77396" y="3138750"/>
            <a:ext cx="516263" cy="714998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4510874" y="4855948"/>
            <a:ext cx="1838498" cy="995371"/>
            <a:chOff x="4464417" y="3045399"/>
            <a:chExt cx="1838498" cy="995371"/>
          </a:xfrm>
        </p:grpSpPr>
        <p:sp>
          <p:nvSpPr>
            <p:cNvPr id="82" name="Rectangle: Diagonal Corners Rounded 216">
              <a:extLst>
                <a:ext uri="{FF2B5EF4-FFF2-40B4-BE49-F238E27FC236}">
                  <a16:creationId xmlns:a16="http://schemas.microsoft.com/office/drawing/2014/main" id="{CB795D61-0BDE-4094-955B-8025630D0879}"/>
                </a:ext>
              </a:extLst>
            </p:cNvPr>
            <p:cNvSpPr/>
            <p:nvPr/>
          </p:nvSpPr>
          <p:spPr>
            <a:xfrm>
              <a:off x="4503070" y="3126550"/>
              <a:ext cx="667614" cy="828941"/>
            </a:xfrm>
            <a:prstGeom prst="round2Diag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5086D335-189A-4DA7-A36D-23D0C063F3F4}"/>
                </a:ext>
              </a:extLst>
            </p:cNvPr>
            <p:cNvSpPr txBox="1"/>
            <p:nvPr/>
          </p:nvSpPr>
          <p:spPr>
            <a:xfrm>
              <a:off x="5205755" y="3045399"/>
              <a:ext cx="10971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Спорт</a:t>
              </a:r>
            </a:p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майдончаси</a:t>
              </a:r>
              <a:endPara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FD115F5-F32C-4BFE-B977-8F2068DCCAA7}"/>
                </a:ext>
              </a:extLst>
            </p:cNvPr>
            <p:cNvSpPr txBox="1"/>
            <p:nvPr/>
          </p:nvSpPr>
          <p:spPr>
            <a:xfrm>
              <a:off x="5351133" y="3550517"/>
              <a:ext cx="589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 3 </a:t>
              </a:r>
              <a:r>
                <a:rPr lang="uz-Cyrl-UZ" sz="1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  <a:endPara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1" name="Graphic 271">
              <a:extLst>
                <a:ext uri="{FF2B5EF4-FFF2-40B4-BE49-F238E27FC236}">
                  <a16:creationId xmlns:a16="http://schemas.microsoft.com/office/drawing/2014/main" id="{B432F975-81EC-4DB1-AB26-9DE4DE4B4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464417" y="3045399"/>
              <a:ext cx="718705" cy="995371"/>
            </a:xfrm>
            <a:prstGeom prst="rect">
              <a:avLst/>
            </a:prstGeom>
          </p:spPr>
        </p:pic>
      </p:grp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1F178D23-C712-4DAA-A559-2AB32BC02511}"/>
              </a:ext>
            </a:extLst>
          </p:cNvPr>
          <p:cNvSpPr/>
          <p:nvPr/>
        </p:nvSpPr>
        <p:spPr>
          <a:xfrm>
            <a:off x="491492" y="1193483"/>
            <a:ext cx="5527832" cy="3607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Мавжуд тадбиркорлик субъектлари </a:t>
            </a:r>
            <a:r>
              <a:rPr lang="uz-Cyrl-U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та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4519616" y="3014583"/>
            <a:ext cx="2194288" cy="1188987"/>
            <a:chOff x="619731" y="4314932"/>
            <a:chExt cx="1932159" cy="1188987"/>
          </a:xfrm>
        </p:grpSpPr>
        <p:sp>
          <p:nvSpPr>
            <p:cNvPr id="60" name="Rectangle: Diagonal Corners Rounded 191">
              <a:extLst>
                <a:ext uri="{FF2B5EF4-FFF2-40B4-BE49-F238E27FC236}">
                  <a16:creationId xmlns:a16="http://schemas.microsoft.com/office/drawing/2014/main" id="{EAA11226-670B-4A20-9188-018A95D30133}"/>
                </a:ext>
              </a:extLst>
            </p:cNvPr>
            <p:cNvSpPr/>
            <p:nvPr/>
          </p:nvSpPr>
          <p:spPr>
            <a:xfrm>
              <a:off x="619731" y="4396084"/>
              <a:ext cx="667614" cy="828941"/>
            </a:xfrm>
            <a:prstGeom prst="round2Diag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86B333C-4581-4952-9638-8B302F2C5195}"/>
                </a:ext>
              </a:extLst>
            </p:cNvPr>
            <p:cNvSpPr txBox="1"/>
            <p:nvPr/>
          </p:nvSpPr>
          <p:spPr>
            <a:xfrm>
              <a:off x="1178929" y="4314932"/>
              <a:ext cx="137296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Нон маҳсулотлари ишлаб чиқариш корхонаси</a:t>
              </a:r>
              <a:endPara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237D064-B35F-436A-A97E-FF23A8262459}"/>
                </a:ext>
              </a:extLst>
            </p:cNvPr>
            <p:cNvSpPr txBox="1"/>
            <p:nvPr/>
          </p:nvSpPr>
          <p:spPr>
            <a:xfrm>
              <a:off x="1654794" y="5196142"/>
              <a:ext cx="4397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3</a:t>
              </a:r>
              <a:r>
                <a:rPr lang="uz-Cyrl-UZ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  <a:endPara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78638" y="3014583"/>
            <a:ext cx="1882598" cy="918086"/>
            <a:chOff x="3958553" y="4323717"/>
            <a:chExt cx="1882598" cy="918086"/>
          </a:xfrm>
        </p:grpSpPr>
        <p:sp>
          <p:nvSpPr>
            <p:cNvPr id="101" name="Rectangle: Diagonal Corners Rounded 191">
              <a:extLst>
                <a:ext uri="{FF2B5EF4-FFF2-40B4-BE49-F238E27FC236}">
                  <a16:creationId xmlns:a16="http://schemas.microsoft.com/office/drawing/2014/main" id="{EAA11226-670B-4A20-9188-018A95D30133}"/>
                </a:ext>
              </a:extLst>
            </p:cNvPr>
            <p:cNvSpPr/>
            <p:nvPr/>
          </p:nvSpPr>
          <p:spPr>
            <a:xfrm>
              <a:off x="3958553" y="4412862"/>
              <a:ext cx="667614" cy="828941"/>
            </a:xfrm>
            <a:prstGeom prst="round2Diag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886B333C-4581-4952-9638-8B302F2C5195}"/>
                </a:ext>
              </a:extLst>
            </p:cNvPr>
            <p:cNvSpPr txBox="1"/>
            <p:nvPr/>
          </p:nvSpPr>
          <p:spPr>
            <a:xfrm>
              <a:off x="4693016" y="4323717"/>
              <a:ext cx="11481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Қурилиш </a:t>
              </a:r>
            </a:p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корхоналари</a:t>
              </a:r>
              <a:endPara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7237D064-B35F-436A-A97E-FF23A8262459}"/>
                </a:ext>
              </a:extLst>
            </p:cNvPr>
            <p:cNvSpPr txBox="1"/>
            <p:nvPr/>
          </p:nvSpPr>
          <p:spPr>
            <a:xfrm>
              <a:off x="4949230" y="4836829"/>
              <a:ext cx="499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1</a:t>
              </a:r>
              <a:r>
                <a:rPr lang="uz-Cyrl-UZ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  <a:endPara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6" name="Graphic 2">
              <a:extLst>
                <a:ext uri="{FF2B5EF4-FFF2-40B4-BE49-F238E27FC236}">
                  <a16:creationId xmlns:a16="http://schemas.microsoft.com/office/drawing/2014/main" id="{94492D3A-940D-4C8F-A438-438AFE74F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053148" y="4562435"/>
              <a:ext cx="474316" cy="474316"/>
            </a:xfrm>
            <a:prstGeom prst="rect">
              <a:avLst/>
            </a:prstGeom>
          </p:spPr>
        </p:pic>
      </p:grpSp>
      <p:pic>
        <p:nvPicPr>
          <p:cNvPr id="109" name="Graphic 70">
            <a:extLst>
              <a:ext uri="{FF2B5EF4-FFF2-40B4-BE49-F238E27FC236}">
                <a16:creationId xmlns:a16="http://schemas.microsoft.com/office/drawing/2014/main" id="{1B39F40C-FC0E-4111-A739-BA303E252E6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74294" y="3264520"/>
            <a:ext cx="463097" cy="463097"/>
          </a:xfrm>
          <a:prstGeom prst="rect">
            <a:avLst/>
          </a:prstGeom>
        </p:spPr>
      </p:pic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1F178D23-C712-4DAA-A559-2AB32BC02511}"/>
              </a:ext>
            </a:extLst>
          </p:cNvPr>
          <p:cNvSpPr/>
          <p:nvPr/>
        </p:nvSpPr>
        <p:spPr>
          <a:xfrm>
            <a:off x="501279" y="4240088"/>
            <a:ext cx="5527832" cy="3607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Давлат ва ижтимоий соҳа объектлари </a:t>
            </a:r>
            <a:r>
              <a:rPr lang="uz-Cyrl-UZ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та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1" name="Группа 110"/>
          <p:cNvGrpSpPr/>
          <p:nvPr/>
        </p:nvGrpSpPr>
        <p:grpSpPr>
          <a:xfrm>
            <a:off x="2591146" y="4868606"/>
            <a:ext cx="1726942" cy="910093"/>
            <a:chOff x="618333" y="2979683"/>
            <a:chExt cx="1726942" cy="910093"/>
          </a:xfrm>
        </p:grpSpPr>
        <p:sp>
          <p:nvSpPr>
            <p:cNvPr id="112" name="Rectangle: Diagonal Corners Rounded 191">
              <a:extLst>
                <a:ext uri="{FF2B5EF4-FFF2-40B4-BE49-F238E27FC236}">
                  <a16:creationId xmlns:a16="http://schemas.microsoft.com/office/drawing/2014/main" id="{EAA11226-670B-4A20-9188-018A95D30133}"/>
                </a:ext>
              </a:extLst>
            </p:cNvPr>
            <p:cNvSpPr/>
            <p:nvPr/>
          </p:nvSpPr>
          <p:spPr>
            <a:xfrm>
              <a:off x="618333" y="3060835"/>
              <a:ext cx="667614" cy="828941"/>
            </a:xfrm>
            <a:prstGeom prst="round2Diag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886B333C-4581-4952-9638-8B302F2C5195}"/>
                </a:ext>
              </a:extLst>
            </p:cNvPr>
            <p:cNvSpPr txBox="1"/>
            <p:nvPr/>
          </p:nvSpPr>
          <p:spPr>
            <a:xfrm>
              <a:off x="1327239" y="2979683"/>
              <a:ext cx="10180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Давлат </a:t>
              </a:r>
            </a:p>
            <a:p>
              <a:pPr algn="ctr"/>
              <a:r>
                <a:rPr lang="uz-Cyrl-UZ" sz="1400" dirty="0"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ташкилоти</a:t>
              </a:r>
              <a:endPara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7237D064-B35F-436A-A97E-FF23A8262459}"/>
                </a:ext>
              </a:extLst>
            </p:cNvPr>
            <p:cNvSpPr txBox="1"/>
            <p:nvPr/>
          </p:nvSpPr>
          <p:spPr>
            <a:xfrm>
              <a:off x="1541898" y="3484802"/>
              <a:ext cx="499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3</a:t>
              </a:r>
              <a:r>
                <a:rPr lang="uz-Cyrl-UZ" sz="1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uz-Cyrl-UZ" sz="1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та</a:t>
              </a:r>
              <a:endPara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6" name="Graphic 307">
            <a:extLst>
              <a:ext uri="{FF2B5EF4-FFF2-40B4-BE49-F238E27FC236}">
                <a16:creationId xmlns:a16="http://schemas.microsoft.com/office/drawing/2014/main" id="{29C808E6-498F-43D2-832A-9A63984916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89806" y="5059874"/>
            <a:ext cx="516931" cy="516931"/>
          </a:xfrm>
          <a:prstGeom prst="rect">
            <a:avLst/>
          </a:prstGeom>
        </p:spPr>
      </p:pic>
      <p:sp>
        <p:nvSpPr>
          <p:cNvPr id="118" name="Прямоугольник: скругленные углы 143">
            <a:extLst>
              <a:ext uri="{FF2B5EF4-FFF2-40B4-BE49-F238E27FC236}">
                <a16:creationId xmlns:a16="http://schemas.microsoft.com/office/drawing/2014/main" id="{52388221-8C89-4A8C-A6DF-E99B577F5ACA}"/>
              </a:ext>
            </a:extLst>
          </p:cNvPr>
          <p:cNvSpPr/>
          <p:nvPr/>
        </p:nvSpPr>
        <p:spPr>
          <a:xfrm>
            <a:off x="6551460" y="2124621"/>
            <a:ext cx="5496738" cy="3600109"/>
          </a:xfrm>
          <a:prstGeom prst="roundRect">
            <a:avLst>
              <a:gd name="adj" fmla="val 1703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9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83416D9B-E29E-4395-B957-870EC6D6A455}"/>
              </a:ext>
            </a:extLst>
          </p:cNvPr>
          <p:cNvSpPr/>
          <p:nvPr/>
        </p:nvSpPr>
        <p:spPr>
          <a:xfrm>
            <a:off x="9288193" y="2684470"/>
            <a:ext cx="2699230" cy="394567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Корхона раҳбари: Рахматов</a:t>
            </a:r>
            <a:r>
              <a:rPr lang="uz-Cyrl-UZ" sz="1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Ҳасан Ахтамович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:a16="http://schemas.microsoft.com/office/drawing/2014/main" id="{7FF5A745-8281-4C58-848F-9B35F506A34E}"/>
              </a:ext>
            </a:extLst>
          </p:cNvPr>
          <p:cNvSpPr/>
          <p:nvPr/>
        </p:nvSpPr>
        <p:spPr>
          <a:xfrm>
            <a:off x="9290495" y="3171571"/>
            <a:ext cx="2711931" cy="467491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Фаолият тури: 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мехмонхона хизмати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" name="Прямоугольник 122">
            <a:extLst>
              <a:ext uri="{FF2B5EF4-FFF2-40B4-BE49-F238E27FC236}">
                <a16:creationId xmlns:a16="http://schemas.microsoft.com/office/drawing/2014/main" id="{B09B1F1A-0DAA-4DE4-AED1-789FE5C9A479}"/>
              </a:ext>
            </a:extLst>
          </p:cNvPr>
          <p:cNvSpPr/>
          <p:nvPr/>
        </p:nvSpPr>
        <p:spPr>
          <a:xfrm>
            <a:off x="9283405" y="3760372"/>
            <a:ext cx="2718265" cy="525044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И/ч қуввати </a:t>
            </a:r>
            <a:r>
              <a:rPr lang="uz-Cyrl-UZ" sz="1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(йиллик)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млрд.сўм</a:t>
            </a:r>
            <a:r>
              <a:rPr lang="uz-Cyrl-UZ" sz="1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E6D5F80C-5B76-4189-BCD1-4289D59D462F}"/>
              </a:ext>
            </a:extLst>
          </p:cNvPr>
          <p:cNvSpPr/>
          <p:nvPr/>
        </p:nvSpPr>
        <p:spPr>
          <a:xfrm>
            <a:off x="9299829" y="4470484"/>
            <a:ext cx="2699231" cy="439270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И/ч ҳажми </a:t>
            </a:r>
            <a:r>
              <a:rPr lang="uz-Cyrl-UZ" sz="1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(2022 й) </a:t>
            </a:r>
            <a:r>
              <a:rPr lang="uz-Cyrl-UZ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uz-Cyrl-UZ" sz="1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7,4 </a:t>
            </a:r>
            <a:r>
              <a:rPr lang="uz-Cyrl-UZ" sz="1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млрд.сўм</a:t>
            </a:r>
            <a:r>
              <a:rPr lang="uz-Cyrl-UZ" sz="1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F44B2B85-0483-40A3-8DB9-773B352DB0CC}"/>
              </a:ext>
            </a:extLst>
          </p:cNvPr>
          <p:cNvSpPr/>
          <p:nvPr/>
        </p:nvSpPr>
        <p:spPr>
          <a:xfrm>
            <a:off x="9282122" y="5045175"/>
            <a:ext cx="2732078" cy="449438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Ишчи сони 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uz-Cyrl-UZ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та, қўшимча 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uz-Cyrl-UZ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иш ўрни яратилади  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58BA0546-4D1C-4E9F-BF62-BC43F4250F92}"/>
              </a:ext>
            </a:extLst>
          </p:cNvPr>
          <p:cNvSpPr/>
          <p:nvPr/>
        </p:nvSpPr>
        <p:spPr>
          <a:xfrm>
            <a:off x="9288234" y="2231184"/>
            <a:ext cx="2699230" cy="326253"/>
          </a:xfrm>
          <a:prstGeom prst="rect">
            <a:avLst/>
          </a:prstGeom>
          <a:noFill/>
          <a:ln>
            <a:solidFill>
              <a:srgbClr val="00206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Корхона номи: </a:t>
            </a:r>
            <a:r>
              <a:rPr lang="en-US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Зебузар</a:t>
            </a:r>
            <a:r>
              <a:rPr lang="uz-Cyrl-UZ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</a:p>
        </p:txBody>
      </p:sp>
      <p:cxnSp>
        <p:nvCxnSpPr>
          <p:cNvPr id="127" name="Прямая соединительная линия 126">
            <a:extLst>
              <a:ext uri="{FF2B5EF4-FFF2-40B4-BE49-F238E27FC236}">
                <a16:creationId xmlns:a16="http://schemas.microsoft.com/office/drawing/2014/main" id="{1C2D1091-D5DF-48DC-84FB-AA71A69EBA2D}"/>
              </a:ext>
            </a:extLst>
          </p:cNvPr>
          <p:cNvCxnSpPr>
            <a:cxnSpLocks/>
          </p:cNvCxnSpPr>
          <p:nvPr/>
        </p:nvCxnSpPr>
        <p:spPr>
          <a:xfrm>
            <a:off x="9208573" y="1783071"/>
            <a:ext cx="0" cy="2551992"/>
          </a:xfrm>
          <a:prstGeom prst="line">
            <a:avLst/>
          </a:prstGeom>
          <a:ln w="12700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Прямоугольник 146">
            <a:extLst>
              <a:ext uri="{FF2B5EF4-FFF2-40B4-BE49-F238E27FC236}">
                <a16:creationId xmlns:a16="http://schemas.microsoft.com/office/drawing/2014/main" id="{1F178D23-C712-4DAA-A559-2AB32BC02511}"/>
              </a:ext>
            </a:extLst>
          </p:cNvPr>
          <p:cNvSpPr/>
          <p:nvPr/>
        </p:nvSpPr>
        <p:spPr>
          <a:xfrm>
            <a:off x="6526579" y="1195365"/>
            <a:ext cx="5527832" cy="36072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Фаолияти кенгайтирилаётган лойиҳалар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9" name="Группа 148"/>
          <p:cNvGrpSpPr/>
          <p:nvPr/>
        </p:nvGrpSpPr>
        <p:grpSpPr>
          <a:xfrm>
            <a:off x="35997" y="11880"/>
            <a:ext cx="12156003" cy="683391"/>
            <a:chOff x="35997" y="-820"/>
            <a:chExt cx="12156003" cy="683391"/>
          </a:xfrm>
        </p:grpSpPr>
        <p:grpSp>
          <p:nvGrpSpPr>
            <p:cNvPr id="150" name="Группа 53">
              <a:extLst>
                <a:ext uri="{FF2B5EF4-FFF2-40B4-BE49-F238E27FC236}">
                  <a16:creationId xmlns:a16="http://schemas.microsoft.com/office/drawing/2014/main" id="{E412FDE7-586B-4FF5-8920-C3772EBA3367}"/>
                </a:ext>
              </a:extLst>
            </p:cNvPr>
            <p:cNvGrpSpPr/>
            <p:nvPr/>
          </p:nvGrpSpPr>
          <p:grpSpPr>
            <a:xfrm>
              <a:off x="11608726" y="64006"/>
              <a:ext cx="583274" cy="601912"/>
              <a:chOff x="11608723" y="59453"/>
              <a:chExt cx="583273" cy="601911"/>
            </a:xfrm>
            <a:noFill/>
          </p:grpSpPr>
          <p:sp>
            <p:nvSpPr>
              <p:cNvPr id="159" name="Блок-схема: задержка 158">
                <a:extLst>
                  <a:ext uri="{FF2B5EF4-FFF2-40B4-BE49-F238E27FC236}">
                    <a16:creationId xmlns:a16="http://schemas.microsoft.com/office/drawing/2014/main" id="{8FC06D5D-3169-43AC-821C-38F784D6F0BB}"/>
                  </a:ext>
                </a:extLst>
              </p:cNvPr>
              <p:cNvSpPr/>
              <p:nvPr/>
            </p:nvSpPr>
            <p:spPr>
              <a:xfrm flipH="1">
                <a:off x="11608723" y="59453"/>
                <a:ext cx="583273" cy="601911"/>
              </a:xfrm>
              <a:prstGeom prst="flowChartDelay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4E88D4D7-B96F-43BB-B96D-5CB04AE52B07}"/>
                  </a:ext>
                </a:extLst>
              </p:cNvPr>
              <p:cNvSpPr/>
              <p:nvPr/>
            </p:nvSpPr>
            <p:spPr>
              <a:xfrm>
                <a:off x="11745579" y="68022"/>
                <a:ext cx="184731" cy="58477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3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1" name="Группа 150">
              <a:extLst>
                <a:ext uri="{FF2B5EF4-FFF2-40B4-BE49-F238E27FC236}">
                  <a16:creationId xmlns:a16="http://schemas.microsoft.com/office/drawing/2014/main" id="{AD1F62AC-2B52-4744-B67A-43C77C9F5E79}"/>
                </a:ext>
              </a:extLst>
            </p:cNvPr>
            <p:cNvGrpSpPr/>
            <p:nvPr/>
          </p:nvGrpSpPr>
          <p:grpSpPr>
            <a:xfrm>
              <a:off x="35997" y="-820"/>
              <a:ext cx="12156003" cy="683391"/>
              <a:chOff x="0" y="-17207"/>
              <a:chExt cx="12192000" cy="683391"/>
            </a:xfrm>
            <a:effectLst/>
          </p:grpSpPr>
          <p:sp>
            <p:nvSpPr>
              <p:cNvPr id="153" name="Прямоугольник 152">
                <a:extLst>
                  <a:ext uri="{FF2B5EF4-FFF2-40B4-BE49-F238E27FC236}">
                    <a16:creationId xmlns:a16="http://schemas.microsoft.com/office/drawing/2014/main" id="{E0828449-11C5-4D73-B52F-E45CB6660EF8}"/>
                  </a:ext>
                </a:extLst>
              </p:cNvPr>
              <p:cNvSpPr/>
              <p:nvPr/>
            </p:nvSpPr>
            <p:spPr>
              <a:xfrm>
                <a:off x="1" y="-17207"/>
                <a:ext cx="12191999" cy="683391"/>
              </a:xfrm>
              <a:prstGeom prst="rect">
                <a:avLst/>
              </a:prstGeom>
              <a:gradFill>
                <a:gsLst>
                  <a:gs pos="0">
                    <a:srgbClr val="00B0F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Прямоугольник 153">
                <a:extLst>
                  <a:ext uri="{FF2B5EF4-FFF2-40B4-BE49-F238E27FC236}">
                    <a16:creationId xmlns:a16="http://schemas.microsoft.com/office/drawing/2014/main" id="{5F408464-4C93-4BCE-8FD9-D463CDFBEC7E}"/>
                  </a:ext>
                </a:extLst>
              </p:cNvPr>
              <p:cNvSpPr/>
              <p:nvPr/>
            </p:nvSpPr>
            <p:spPr>
              <a:xfrm>
                <a:off x="0" y="-17207"/>
                <a:ext cx="12117755" cy="596221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F5DD6EF4-11B8-4F97-BA74-CCF98E215AA2}"/>
                  </a:ext>
                </a:extLst>
              </p:cNvPr>
              <p:cNvSpPr/>
              <p:nvPr/>
            </p:nvSpPr>
            <p:spPr>
              <a:xfrm>
                <a:off x="951759" y="-17207"/>
                <a:ext cx="11165996" cy="5962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z-Cyrl-UZ" sz="1940" b="1" kern="21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МАҲАЛЛАНИНГ ИЖТИМОИЙ-ИҚТИСОДИЙ ҲОЛАТИ </a:t>
                </a: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570E3619-13DD-495F-BE82-E89EBA0F6468}"/>
                  </a:ext>
                </a:extLst>
              </p:cNvPr>
              <p:cNvSpPr/>
              <p:nvPr/>
            </p:nvSpPr>
            <p:spPr>
              <a:xfrm>
                <a:off x="0" y="5073"/>
                <a:ext cx="116963" cy="604398"/>
              </a:xfrm>
              <a:prstGeom prst="rect">
                <a:avLst/>
              </a:prstGeom>
              <a:gradFill>
                <a:gsLst>
                  <a:gs pos="0">
                    <a:srgbClr val="00B0F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98" name="Рисунок 97"/>
          <p:cNvPicPr>
            <a:picLocks noChangeAspect="1"/>
          </p:cNvPicPr>
          <p:nvPr/>
        </p:nvPicPr>
        <p:blipFill rotWithShape="1">
          <a:blip r:embed="rId18"/>
          <a:srcRect l="2818" t="16558" b="16508"/>
          <a:stretch/>
        </p:blipFill>
        <p:spPr>
          <a:xfrm rot="5400000">
            <a:off x="6448579" y="2560231"/>
            <a:ext cx="3004649" cy="2451276"/>
          </a:xfrm>
          <a:prstGeom prst="rect">
            <a:avLst/>
          </a:prstGeom>
        </p:spPr>
      </p:pic>
      <p:pic>
        <p:nvPicPr>
          <p:cNvPr id="99" name="object 14">
            <a:extLst>
              <a:ext uri="{FF2B5EF4-FFF2-40B4-BE49-F238E27FC236}">
                <a16:creationId xmlns:a16="http://schemas.microsoft.com/office/drawing/2014/main" id="{B68688B8-B1DB-4F3D-A6F0-A12DB05070A4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2121" y="-30635"/>
            <a:ext cx="929344" cy="72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3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Ellipse 256">
            <a:extLst>
              <a:ext uri="{FF2B5EF4-FFF2-40B4-BE49-F238E27FC236}">
                <a16:creationId xmlns:a16="http://schemas.microsoft.com/office/drawing/2014/main" id="{C42974AD-4598-404E-B137-BA8368A20B73}"/>
              </a:ext>
            </a:extLst>
          </p:cNvPr>
          <p:cNvGrpSpPr>
            <a:grpSpLocks/>
          </p:cNvGrpSpPr>
          <p:nvPr/>
        </p:nvGrpSpPr>
        <p:grpSpPr bwMode="auto">
          <a:xfrm>
            <a:off x="520473" y="6324166"/>
            <a:ext cx="5466436" cy="421944"/>
            <a:chOff x="4712208" y="4803648"/>
            <a:chExt cx="2822448" cy="621792"/>
          </a:xfrm>
        </p:grpSpPr>
        <p:pic>
          <p:nvPicPr>
            <p:cNvPr id="10" name="Ellipse 256">
              <a:extLst>
                <a:ext uri="{FF2B5EF4-FFF2-40B4-BE49-F238E27FC236}">
                  <a16:creationId xmlns:a16="http://schemas.microsoft.com/office/drawing/2014/main" id="{1904E901-7E8F-4585-AC74-D240D7A004D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lum brigh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08" y="4803648"/>
              <a:ext cx="2822448" cy="62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369">
              <a:extLst>
                <a:ext uri="{FF2B5EF4-FFF2-40B4-BE49-F238E27FC236}">
                  <a16:creationId xmlns:a16="http://schemas.microsoft.com/office/drawing/2014/main" id="{20F81EB1-4E5E-453A-9750-7A7BF6C07B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610" y="4897422"/>
              <a:ext cx="1985245" cy="43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sz="1286" noProof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2" name="Freeform 57">
            <a:extLst>
              <a:ext uri="{FF2B5EF4-FFF2-40B4-BE49-F238E27FC236}">
                <a16:creationId xmlns:a16="http://schemas.microsoft.com/office/drawing/2014/main" id="{5C9A83A8-DB43-49F7-810B-B8C2F00C0469}"/>
              </a:ext>
            </a:extLst>
          </p:cNvPr>
          <p:cNvSpPr>
            <a:spLocks/>
          </p:cNvSpPr>
          <p:nvPr/>
        </p:nvSpPr>
        <p:spPr bwMode="auto">
          <a:xfrm>
            <a:off x="3234909" y="1007539"/>
            <a:ext cx="1901199" cy="2008683"/>
          </a:xfrm>
          <a:custGeom>
            <a:avLst/>
            <a:gdLst>
              <a:gd name="connsiteX0" fmla="*/ 0 w 1539875"/>
              <a:gd name="connsiteY0" fmla="*/ 0 h 1626932"/>
              <a:gd name="connsiteX1" fmla="*/ 108006 w 1539875"/>
              <a:gd name="connsiteY1" fmla="*/ 3175 h 1626932"/>
              <a:gd name="connsiteX2" fmla="*/ 214423 w 1539875"/>
              <a:gd name="connsiteY2" fmla="*/ 11113 h 1626932"/>
              <a:gd name="connsiteX3" fmla="*/ 321635 w 1539875"/>
              <a:gd name="connsiteY3" fmla="*/ 24606 h 1626932"/>
              <a:gd name="connsiteX4" fmla="*/ 426464 w 1539875"/>
              <a:gd name="connsiteY4" fmla="*/ 42863 h 1626932"/>
              <a:gd name="connsiteX5" fmla="*/ 530499 w 1539875"/>
              <a:gd name="connsiteY5" fmla="*/ 65881 h 1626932"/>
              <a:gd name="connsiteX6" fmla="*/ 632945 w 1539875"/>
              <a:gd name="connsiteY6" fmla="*/ 94456 h 1626932"/>
              <a:gd name="connsiteX7" fmla="*/ 733009 w 1539875"/>
              <a:gd name="connsiteY7" fmla="*/ 128588 h 1626932"/>
              <a:gd name="connsiteX8" fmla="*/ 832279 w 1539875"/>
              <a:gd name="connsiteY8" fmla="*/ 166688 h 1626932"/>
              <a:gd name="connsiteX9" fmla="*/ 929961 w 1539875"/>
              <a:gd name="connsiteY9" fmla="*/ 208756 h 1626932"/>
              <a:gd name="connsiteX10" fmla="*/ 1024466 w 1539875"/>
              <a:gd name="connsiteY10" fmla="*/ 256381 h 1626932"/>
              <a:gd name="connsiteX11" fmla="*/ 1117382 w 1539875"/>
              <a:gd name="connsiteY11" fmla="*/ 309563 h 1626932"/>
              <a:gd name="connsiteX12" fmla="*/ 1207122 w 1539875"/>
              <a:gd name="connsiteY12" fmla="*/ 365919 h 1626932"/>
              <a:gd name="connsiteX13" fmla="*/ 1294480 w 1539875"/>
              <a:gd name="connsiteY13" fmla="*/ 427038 h 1626932"/>
              <a:gd name="connsiteX14" fmla="*/ 1379455 w 1539875"/>
              <a:gd name="connsiteY14" fmla="*/ 492919 h 1626932"/>
              <a:gd name="connsiteX15" fmla="*/ 1460459 w 1539875"/>
              <a:gd name="connsiteY15" fmla="*/ 564356 h 1626932"/>
              <a:gd name="connsiteX16" fmla="*/ 1539875 w 1539875"/>
              <a:gd name="connsiteY16" fmla="*/ 637381 h 1626932"/>
              <a:gd name="connsiteX17" fmla="*/ 549815 w 1539875"/>
              <a:gd name="connsiteY17" fmla="*/ 1626932 h 1626932"/>
              <a:gd name="connsiteX18" fmla="*/ 271593 w 1539875"/>
              <a:gd name="connsiteY18" fmla="*/ 1497163 h 1626932"/>
              <a:gd name="connsiteX19" fmla="*/ 0 w 1539875"/>
              <a:gd name="connsiteY19" fmla="*/ 1382474 h 1626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26932">
                <a:moveTo>
                  <a:pt x="0" y="0"/>
                </a:moveTo>
                <a:lnTo>
                  <a:pt x="108006" y="3175"/>
                </a:lnTo>
                <a:lnTo>
                  <a:pt x="214423" y="11113"/>
                </a:lnTo>
                <a:lnTo>
                  <a:pt x="321635" y="24606"/>
                </a:lnTo>
                <a:lnTo>
                  <a:pt x="426464" y="42863"/>
                </a:lnTo>
                <a:lnTo>
                  <a:pt x="530499" y="65881"/>
                </a:lnTo>
                <a:lnTo>
                  <a:pt x="632945" y="94456"/>
                </a:lnTo>
                <a:lnTo>
                  <a:pt x="733009" y="128588"/>
                </a:lnTo>
                <a:lnTo>
                  <a:pt x="832279" y="166688"/>
                </a:lnTo>
                <a:lnTo>
                  <a:pt x="929961" y="208756"/>
                </a:lnTo>
                <a:lnTo>
                  <a:pt x="1024466" y="256381"/>
                </a:lnTo>
                <a:lnTo>
                  <a:pt x="1117382" y="309563"/>
                </a:lnTo>
                <a:lnTo>
                  <a:pt x="1207122" y="365919"/>
                </a:lnTo>
                <a:lnTo>
                  <a:pt x="1294480" y="427038"/>
                </a:lnTo>
                <a:lnTo>
                  <a:pt x="1379455" y="492919"/>
                </a:lnTo>
                <a:lnTo>
                  <a:pt x="1460459" y="564356"/>
                </a:lnTo>
                <a:lnTo>
                  <a:pt x="1539875" y="637381"/>
                </a:lnTo>
                <a:lnTo>
                  <a:pt x="549815" y="1626932"/>
                </a:lnTo>
                <a:lnTo>
                  <a:pt x="271593" y="1497163"/>
                </a:lnTo>
                <a:lnTo>
                  <a:pt x="0" y="138247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Freeform 58">
            <a:extLst>
              <a:ext uri="{FF2B5EF4-FFF2-40B4-BE49-F238E27FC236}">
                <a16:creationId xmlns:a16="http://schemas.microsoft.com/office/drawing/2014/main" id="{AC54E1A7-EB61-4DA2-A17F-53C54F292C0D}"/>
              </a:ext>
            </a:extLst>
          </p:cNvPr>
          <p:cNvSpPr>
            <a:spLocks/>
          </p:cNvSpPr>
          <p:nvPr/>
        </p:nvSpPr>
        <p:spPr bwMode="auto">
          <a:xfrm>
            <a:off x="3957747" y="1838578"/>
            <a:ext cx="2007441" cy="1899239"/>
          </a:xfrm>
          <a:custGeom>
            <a:avLst/>
            <a:gdLst>
              <a:gd name="connsiteX0" fmla="*/ 988545 w 1625926"/>
              <a:gd name="connsiteY0" fmla="*/ 0 h 1538288"/>
              <a:gd name="connsiteX1" fmla="*/ 1063157 w 1625926"/>
              <a:gd name="connsiteY1" fmla="*/ 79334 h 1538288"/>
              <a:gd name="connsiteX2" fmla="*/ 1133801 w 1625926"/>
              <a:gd name="connsiteY2" fmla="*/ 160255 h 1538288"/>
              <a:gd name="connsiteX3" fmla="*/ 1198889 w 1625926"/>
              <a:gd name="connsiteY3" fmla="*/ 245142 h 1538288"/>
              <a:gd name="connsiteX4" fmla="*/ 1260007 w 1625926"/>
              <a:gd name="connsiteY4" fmla="*/ 332410 h 1538288"/>
              <a:gd name="connsiteX5" fmla="*/ 1316364 w 1625926"/>
              <a:gd name="connsiteY5" fmla="*/ 422057 h 1538288"/>
              <a:gd name="connsiteX6" fmla="*/ 1369545 w 1625926"/>
              <a:gd name="connsiteY6" fmla="*/ 514878 h 1538288"/>
              <a:gd name="connsiteX7" fmla="*/ 1417170 w 1625926"/>
              <a:gd name="connsiteY7" fmla="*/ 609286 h 1538288"/>
              <a:gd name="connsiteX8" fmla="*/ 1460032 w 1625926"/>
              <a:gd name="connsiteY8" fmla="*/ 706867 h 1538288"/>
              <a:gd name="connsiteX9" fmla="*/ 1498132 w 1625926"/>
              <a:gd name="connsiteY9" fmla="*/ 806035 h 1538288"/>
              <a:gd name="connsiteX10" fmla="*/ 1531470 w 1625926"/>
              <a:gd name="connsiteY10" fmla="*/ 906789 h 1538288"/>
              <a:gd name="connsiteX11" fmla="*/ 1560045 w 1625926"/>
              <a:gd name="connsiteY11" fmla="*/ 1008336 h 1538288"/>
              <a:gd name="connsiteX12" fmla="*/ 1583064 w 1625926"/>
              <a:gd name="connsiteY12" fmla="*/ 1112264 h 1538288"/>
              <a:gd name="connsiteX13" fmla="*/ 1601320 w 1625926"/>
              <a:gd name="connsiteY13" fmla="*/ 1216985 h 1538288"/>
              <a:gd name="connsiteX14" fmla="*/ 1614814 w 1625926"/>
              <a:gd name="connsiteY14" fmla="*/ 1324086 h 1538288"/>
              <a:gd name="connsiteX15" fmla="*/ 1622751 w 1625926"/>
              <a:gd name="connsiteY15" fmla="*/ 1430394 h 1538288"/>
              <a:gd name="connsiteX16" fmla="*/ 1625926 w 1625926"/>
              <a:gd name="connsiteY16" fmla="*/ 1538288 h 1538288"/>
              <a:gd name="connsiteX17" fmla="*/ 215029 w 1625926"/>
              <a:gd name="connsiteY17" fmla="*/ 1538288 h 1538288"/>
              <a:gd name="connsiteX18" fmla="*/ 111704 w 1625926"/>
              <a:gd name="connsiteY18" fmla="*/ 1263033 h 1538288"/>
              <a:gd name="connsiteX19" fmla="*/ 0 w 1625926"/>
              <a:gd name="connsiteY19" fmla="*/ 988035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5926" h="1538288">
                <a:moveTo>
                  <a:pt x="988545" y="0"/>
                </a:moveTo>
                <a:lnTo>
                  <a:pt x="1063157" y="79334"/>
                </a:lnTo>
                <a:lnTo>
                  <a:pt x="1133801" y="160255"/>
                </a:lnTo>
                <a:lnTo>
                  <a:pt x="1198889" y="245142"/>
                </a:lnTo>
                <a:lnTo>
                  <a:pt x="1260007" y="332410"/>
                </a:lnTo>
                <a:lnTo>
                  <a:pt x="1316364" y="422057"/>
                </a:lnTo>
                <a:lnTo>
                  <a:pt x="1369545" y="514878"/>
                </a:lnTo>
                <a:lnTo>
                  <a:pt x="1417170" y="609286"/>
                </a:lnTo>
                <a:lnTo>
                  <a:pt x="1460032" y="706867"/>
                </a:lnTo>
                <a:lnTo>
                  <a:pt x="1498132" y="806035"/>
                </a:lnTo>
                <a:lnTo>
                  <a:pt x="1531470" y="906789"/>
                </a:lnTo>
                <a:lnTo>
                  <a:pt x="1560045" y="1008336"/>
                </a:lnTo>
                <a:lnTo>
                  <a:pt x="1583064" y="1112264"/>
                </a:lnTo>
                <a:lnTo>
                  <a:pt x="1601320" y="1216985"/>
                </a:lnTo>
                <a:lnTo>
                  <a:pt x="1614814" y="1324086"/>
                </a:lnTo>
                <a:lnTo>
                  <a:pt x="1622751" y="1430394"/>
                </a:lnTo>
                <a:lnTo>
                  <a:pt x="1625926" y="1538288"/>
                </a:lnTo>
                <a:lnTo>
                  <a:pt x="215029" y="1538288"/>
                </a:lnTo>
                <a:lnTo>
                  <a:pt x="111704" y="1263033"/>
                </a:lnTo>
                <a:lnTo>
                  <a:pt x="0" y="988035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reeform 97">
            <a:extLst>
              <a:ext uri="{FF2B5EF4-FFF2-40B4-BE49-F238E27FC236}">
                <a16:creationId xmlns:a16="http://schemas.microsoft.com/office/drawing/2014/main" id="{0DA1163E-5EC8-409C-9C99-4B916E292978}"/>
              </a:ext>
            </a:extLst>
          </p:cNvPr>
          <p:cNvSpPr>
            <a:spLocks/>
          </p:cNvSpPr>
          <p:nvPr/>
        </p:nvSpPr>
        <p:spPr bwMode="auto">
          <a:xfrm>
            <a:off x="3978804" y="3800536"/>
            <a:ext cx="1986384" cy="1897279"/>
          </a:xfrm>
          <a:custGeom>
            <a:avLst/>
            <a:gdLst>
              <a:gd name="connsiteX0" fmla="*/ 208118 w 1608871"/>
              <a:gd name="connsiteY0" fmla="*/ 0 h 1536700"/>
              <a:gd name="connsiteX1" fmla="*/ 1608871 w 1608871"/>
              <a:gd name="connsiteY1" fmla="*/ 0 h 1536700"/>
              <a:gd name="connsiteX2" fmla="*/ 1605696 w 1608871"/>
              <a:gd name="connsiteY2" fmla="*/ 107894 h 1536700"/>
              <a:gd name="connsiteX3" fmla="*/ 1597759 w 1608871"/>
              <a:gd name="connsiteY3" fmla="*/ 214202 h 1536700"/>
              <a:gd name="connsiteX4" fmla="*/ 1584265 w 1608871"/>
              <a:gd name="connsiteY4" fmla="*/ 321303 h 1536700"/>
              <a:gd name="connsiteX5" fmla="*/ 1566009 w 1608871"/>
              <a:gd name="connsiteY5" fmla="*/ 426024 h 1536700"/>
              <a:gd name="connsiteX6" fmla="*/ 1542990 w 1608871"/>
              <a:gd name="connsiteY6" fmla="*/ 529951 h 1536700"/>
              <a:gd name="connsiteX7" fmla="*/ 1514415 w 1608871"/>
              <a:gd name="connsiteY7" fmla="*/ 631499 h 1536700"/>
              <a:gd name="connsiteX8" fmla="*/ 1481077 w 1608871"/>
              <a:gd name="connsiteY8" fmla="*/ 732253 h 1536700"/>
              <a:gd name="connsiteX9" fmla="*/ 1442977 w 1608871"/>
              <a:gd name="connsiteY9" fmla="*/ 831421 h 1536700"/>
              <a:gd name="connsiteX10" fmla="*/ 1400115 w 1608871"/>
              <a:gd name="connsiteY10" fmla="*/ 929002 h 1536700"/>
              <a:gd name="connsiteX11" fmla="*/ 1352490 w 1608871"/>
              <a:gd name="connsiteY11" fmla="*/ 1023409 h 1536700"/>
              <a:gd name="connsiteX12" fmla="*/ 1299309 w 1608871"/>
              <a:gd name="connsiteY12" fmla="*/ 1116230 h 1536700"/>
              <a:gd name="connsiteX13" fmla="*/ 1242952 w 1608871"/>
              <a:gd name="connsiteY13" fmla="*/ 1205877 h 1536700"/>
              <a:gd name="connsiteX14" fmla="*/ 1181834 w 1608871"/>
              <a:gd name="connsiteY14" fmla="*/ 1293145 h 1536700"/>
              <a:gd name="connsiteX15" fmla="*/ 1116746 w 1608871"/>
              <a:gd name="connsiteY15" fmla="*/ 1378032 h 1536700"/>
              <a:gd name="connsiteX16" fmla="*/ 1046102 w 1608871"/>
              <a:gd name="connsiteY16" fmla="*/ 1458953 h 1536700"/>
              <a:gd name="connsiteX17" fmla="*/ 971490 w 1608871"/>
              <a:gd name="connsiteY17" fmla="*/ 1536700 h 1536700"/>
              <a:gd name="connsiteX18" fmla="*/ 0 w 1608871"/>
              <a:gd name="connsiteY18" fmla="*/ 566714 h 1536700"/>
              <a:gd name="connsiteX19" fmla="*/ 100027 w 1608871"/>
              <a:gd name="connsiteY19" fmla="*/ 3024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08871" h="1536700">
                <a:moveTo>
                  <a:pt x="208118" y="0"/>
                </a:moveTo>
                <a:lnTo>
                  <a:pt x="1608871" y="0"/>
                </a:lnTo>
                <a:lnTo>
                  <a:pt x="1605696" y="107894"/>
                </a:lnTo>
                <a:lnTo>
                  <a:pt x="1597759" y="214202"/>
                </a:lnTo>
                <a:lnTo>
                  <a:pt x="1584265" y="321303"/>
                </a:lnTo>
                <a:lnTo>
                  <a:pt x="1566009" y="426024"/>
                </a:lnTo>
                <a:lnTo>
                  <a:pt x="1542990" y="529951"/>
                </a:lnTo>
                <a:lnTo>
                  <a:pt x="1514415" y="631499"/>
                </a:lnTo>
                <a:lnTo>
                  <a:pt x="1481077" y="732253"/>
                </a:lnTo>
                <a:lnTo>
                  <a:pt x="1442977" y="831421"/>
                </a:lnTo>
                <a:lnTo>
                  <a:pt x="1400115" y="929002"/>
                </a:lnTo>
                <a:lnTo>
                  <a:pt x="1352490" y="1023409"/>
                </a:lnTo>
                <a:lnTo>
                  <a:pt x="1299309" y="1116230"/>
                </a:lnTo>
                <a:lnTo>
                  <a:pt x="1242952" y="1205877"/>
                </a:lnTo>
                <a:lnTo>
                  <a:pt x="1181834" y="1293145"/>
                </a:lnTo>
                <a:lnTo>
                  <a:pt x="1116746" y="1378032"/>
                </a:lnTo>
                <a:lnTo>
                  <a:pt x="1046102" y="1458953"/>
                </a:lnTo>
                <a:lnTo>
                  <a:pt x="971490" y="1536700"/>
                </a:lnTo>
                <a:lnTo>
                  <a:pt x="0" y="566714"/>
                </a:lnTo>
                <a:lnTo>
                  <a:pt x="100027" y="302400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Freeform 98">
            <a:extLst>
              <a:ext uri="{FF2B5EF4-FFF2-40B4-BE49-F238E27FC236}">
                <a16:creationId xmlns:a16="http://schemas.microsoft.com/office/drawing/2014/main" id="{32DD5D63-4ED7-40D9-860F-B4ABF19832C8}"/>
              </a:ext>
            </a:extLst>
          </p:cNvPr>
          <p:cNvSpPr>
            <a:spLocks/>
          </p:cNvSpPr>
          <p:nvPr/>
        </p:nvSpPr>
        <p:spPr bwMode="auto">
          <a:xfrm>
            <a:off x="3234909" y="4549757"/>
            <a:ext cx="1901199" cy="1981058"/>
          </a:xfrm>
          <a:custGeom>
            <a:avLst/>
            <a:gdLst>
              <a:gd name="connsiteX0" fmla="*/ 572201 w 1539875"/>
              <a:gd name="connsiteY0" fmla="*/ 0 h 1604557"/>
              <a:gd name="connsiteX1" fmla="*/ 1539875 w 1539875"/>
              <a:gd name="connsiteY1" fmla="*/ 967176 h 1604557"/>
              <a:gd name="connsiteX2" fmla="*/ 1460459 w 1539875"/>
              <a:gd name="connsiteY2" fmla="*/ 1040201 h 1604557"/>
              <a:gd name="connsiteX3" fmla="*/ 1379455 w 1539875"/>
              <a:gd name="connsiteY3" fmla="*/ 1110845 h 1604557"/>
              <a:gd name="connsiteX4" fmla="*/ 1294480 w 1539875"/>
              <a:gd name="connsiteY4" fmla="*/ 1177520 h 1604557"/>
              <a:gd name="connsiteX5" fmla="*/ 1207122 w 1539875"/>
              <a:gd name="connsiteY5" fmla="*/ 1238638 h 1604557"/>
              <a:gd name="connsiteX6" fmla="*/ 1117382 w 1539875"/>
              <a:gd name="connsiteY6" fmla="*/ 1294995 h 1604557"/>
              <a:gd name="connsiteX7" fmla="*/ 1024466 w 1539875"/>
              <a:gd name="connsiteY7" fmla="*/ 1348176 h 1604557"/>
              <a:gd name="connsiteX8" fmla="*/ 929961 w 1539875"/>
              <a:gd name="connsiteY8" fmla="*/ 1395801 h 1604557"/>
              <a:gd name="connsiteX9" fmla="*/ 832279 w 1539875"/>
              <a:gd name="connsiteY9" fmla="*/ 1437870 h 1604557"/>
              <a:gd name="connsiteX10" fmla="*/ 733009 w 1539875"/>
              <a:gd name="connsiteY10" fmla="*/ 1475970 h 1604557"/>
              <a:gd name="connsiteX11" fmla="*/ 632945 w 1539875"/>
              <a:gd name="connsiteY11" fmla="*/ 1510101 h 1604557"/>
              <a:gd name="connsiteX12" fmla="*/ 530499 w 1539875"/>
              <a:gd name="connsiteY12" fmla="*/ 1538676 h 1604557"/>
              <a:gd name="connsiteX13" fmla="*/ 426464 w 1539875"/>
              <a:gd name="connsiteY13" fmla="*/ 1561695 h 1604557"/>
              <a:gd name="connsiteX14" fmla="*/ 321635 w 1539875"/>
              <a:gd name="connsiteY14" fmla="*/ 1579951 h 1604557"/>
              <a:gd name="connsiteX15" fmla="*/ 214423 w 1539875"/>
              <a:gd name="connsiteY15" fmla="*/ 1593445 h 1604557"/>
              <a:gd name="connsiteX16" fmla="*/ 108006 w 1539875"/>
              <a:gd name="connsiteY16" fmla="*/ 1601382 h 1604557"/>
              <a:gd name="connsiteX17" fmla="*/ 0 w 1539875"/>
              <a:gd name="connsiteY17" fmla="*/ 1604557 h 1604557"/>
              <a:gd name="connsiteX18" fmla="*/ 0 w 1539875"/>
              <a:gd name="connsiteY18" fmla="*/ 247158 h 1604557"/>
              <a:gd name="connsiteX19" fmla="*/ 271593 w 1539875"/>
              <a:gd name="connsiteY19" fmla="*/ 128925 h 160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9875" h="1604557">
                <a:moveTo>
                  <a:pt x="572201" y="0"/>
                </a:moveTo>
                <a:lnTo>
                  <a:pt x="1539875" y="967176"/>
                </a:lnTo>
                <a:lnTo>
                  <a:pt x="1460459" y="1040201"/>
                </a:lnTo>
                <a:lnTo>
                  <a:pt x="1379455" y="1110845"/>
                </a:lnTo>
                <a:lnTo>
                  <a:pt x="1294480" y="1177520"/>
                </a:lnTo>
                <a:lnTo>
                  <a:pt x="1207122" y="1238638"/>
                </a:lnTo>
                <a:lnTo>
                  <a:pt x="1117382" y="1294995"/>
                </a:lnTo>
                <a:lnTo>
                  <a:pt x="1024466" y="1348176"/>
                </a:lnTo>
                <a:lnTo>
                  <a:pt x="929961" y="1395801"/>
                </a:lnTo>
                <a:lnTo>
                  <a:pt x="832279" y="1437870"/>
                </a:lnTo>
                <a:lnTo>
                  <a:pt x="733009" y="1475970"/>
                </a:lnTo>
                <a:lnTo>
                  <a:pt x="632945" y="1510101"/>
                </a:lnTo>
                <a:lnTo>
                  <a:pt x="530499" y="1538676"/>
                </a:lnTo>
                <a:lnTo>
                  <a:pt x="426464" y="1561695"/>
                </a:lnTo>
                <a:lnTo>
                  <a:pt x="321635" y="1579951"/>
                </a:lnTo>
                <a:lnTo>
                  <a:pt x="214423" y="1593445"/>
                </a:lnTo>
                <a:lnTo>
                  <a:pt x="108006" y="1601382"/>
                </a:lnTo>
                <a:lnTo>
                  <a:pt x="0" y="1604557"/>
                </a:lnTo>
                <a:lnTo>
                  <a:pt x="0" y="247158"/>
                </a:lnTo>
                <a:lnTo>
                  <a:pt x="271593" y="12892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Freeform 99">
            <a:extLst>
              <a:ext uri="{FF2B5EF4-FFF2-40B4-BE49-F238E27FC236}">
                <a16:creationId xmlns:a16="http://schemas.microsoft.com/office/drawing/2014/main" id="{67AA0A5C-A84E-4716-B267-9BB0D13CD19B}"/>
              </a:ext>
            </a:extLst>
          </p:cNvPr>
          <p:cNvSpPr>
            <a:spLocks/>
          </p:cNvSpPr>
          <p:nvPr/>
        </p:nvSpPr>
        <p:spPr bwMode="auto">
          <a:xfrm>
            <a:off x="1272951" y="4541516"/>
            <a:ext cx="1899239" cy="1989299"/>
          </a:xfrm>
          <a:custGeom>
            <a:avLst/>
            <a:gdLst>
              <a:gd name="connsiteX0" fmla="*/ 973348 w 1538288"/>
              <a:gd name="connsiteY0" fmla="*/ 0 h 1611232"/>
              <a:gd name="connsiteX1" fmla="*/ 1266693 w 1538288"/>
              <a:gd name="connsiteY1" fmla="*/ 135600 h 1611232"/>
              <a:gd name="connsiteX2" fmla="*/ 1538288 w 1538288"/>
              <a:gd name="connsiteY2" fmla="*/ 252901 h 1611232"/>
              <a:gd name="connsiteX3" fmla="*/ 1538288 w 1538288"/>
              <a:gd name="connsiteY3" fmla="*/ 1611232 h 1611232"/>
              <a:gd name="connsiteX4" fmla="*/ 1430282 w 1538288"/>
              <a:gd name="connsiteY4" fmla="*/ 1608057 h 1611232"/>
              <a:gd name="connsiteX5" fmla="*/ 1323865 w 1538288"/>
              <a:gd name="connsiteY5" fmla="*/ 1600120 h 1611232"/>
              <a:gd name="connsiteX6" fmla="*/ 1216653 w 1538288"/>
              <a:gd name="connsiteY6" fmla="*/ 1586626 h 1611232"/>
              <a:gd name="connsiteX7" fmla="*/ 1111824 w 1538288"/>
              <a:gd name="connsiteY7" fmla="*/ 1568370 h 1611232"/>
              <a:gd name="connsiteX8" fmla="*/ 1007789 w 1538288"/>
              <a:gd name="connsiteY8" fmla="*/ 1545351 h 1611232"/>
              <a:gd name="connsiteX9" fmla="*/ 905343 w 1538288"/>
              <a:gd name="connsiteY9" fmla="*/ 1516776 h 1611232"/>
              <a:gd name="connsiteX10" fmla="*/ 805278 w 1538288"/>
              <a:gd name="connsiteY10" fmla="*/ 1482645 h 1611232"/>
              <a:gd name="connsiteX11" fmla="*/ 706008 w 1538288"/>
              <a:gd name="connsiteY11" fmla="*/ 1444545 h 1611232"/>
              <a:gd name="connsiteX12" fmla="*/ 608327 w 1538288"/>
              <a:gd name="connsiteY12" fmla="*/ 1402476 h 1611232"/>
              <a:gd name="connsiteX13" fmla="*/ 513822 w 1538288"/>
              <a:gd name="connsiteY13" fmla="*/ 1354851 h 1611232"/>
              <a:gd name="connsiteX14" fmla="*/ 420905 w 1538288"/>
              <a:gd name="connsiteY14" fmla="*/ 1301670 h 1611232"/>
              <a:gd name="connsiteX15" fmla="*/ 331165 w 1538288"/>
              <a:gd name="connsiteY15" fmla="*/ 1245313 h 1611232"/>
              <a:gd name="connsiteX16" fmla="*/ 243807 w 1538288"/>
              <a:gd name="connsiteY16" fmla="*/ 1184195 h 1611232"/>
              <a:gd name="connsiteX17" fmla="*/ 158832 w 1538288"/>
              <a:gd name="connsiteY17" fmla="*/ 1117520 h 1611232"/>
              <a:gd name="connsiteX18" fmla="*/ 77828 w 1538288"/>
              <a:gd name="connsiteY18" fmla="*/ 1046876 h 1611232"/>
              <a:gd name="connsiteX19" fmla="*/ 0 w 1538288"/>
              <a:gd name="connsiteY19" fmla="*/ 973851 h 161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11232">
                <a:moveTo>
                  <a:pt x="973348" y="0"/>
                </a:moveTo>
                <a:lnTo>
                  <a:pt x="1266693" y="135600"/>
                </a:lnTo>
                <a:lnTo>
                  <a:pt x="1538288" y="252901"/>
                </a:lnTo>
                <a:lnTo>
                  <a:pt x="1538288" y="1611232"/>
                </a:lnTo>
                <a:lnTo>
                  <a:pt x="1430282" y="1608057"/>
                </a:lnTo>
                <a:lnTo>
                  <a:pt x="1323865" y="1600120"/>
                </a:lnTo>
                <a:lnTo>
                  <a:pt x="1216653" y="1586626"/>
                </a:lnTo>
                <a:lnTo>
                  <a:pt x="1111824" y="1568370"/>
                </a:lnTo>
                <a:lnTo>
                  <a:pt x="1007789" y="1545351"/>
                </a:lnTo>
                <a:lnTo>
                  <a:pt x="905343" y="1516776"/>
                </a:lnTo>
                <a:lnTo>
                  <a:pt x="805278" y="1482645"/>
                </a:lnTo>
                <a:lnTo>
                  <a:pt x="706008" y="1444545"/>
                </a:lnTo>
                <a:lnTo>
                  <a:pt x="608327" y="1402476"/>
                </a:lnTo>
                <a:lnTo>
                  <a:pt x="513822" y="1354851"/>
                </a:lnTo>
                <a:lnTo>
                  <a:pt x="420905" y="1301670"/>
                </a:lnTo>
                <a:lnTo>
                  <a:pt x="331165" y="1245313"/>
                </a:lnTo>
                <a:lnTo>
                  <a:pt x="243807" y="1184195"/>
                </a:lnTo>
                <a:lnTo>
                  <a:pt x="158832" y="1117520"/>
                </a:lnTo>
                <a:lnTo>
                  <a:pt x="77828" y="1046876"/>
                </a:lnTo>
                <a:lnTo>
                  <a:pt x="0" y="97385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Freeform 100">
            <a:extLst>
              <a:ext uri="{FF2B5EF4-FFF2-40B4-BE49-F238E27FC236}">
                <a16:creationId xmlns:a16="http://schemas.microsoft.com/office/drawing/2014/main" id="{7E50722E-DFE1-492B-809B-DE0B8DEE1C77}"/>
              </a:ext>
            </a:extLst>
          </p:cNvPr>
          <p:cNvSpPr>
            <a:spLocks/>
          </p:cNvSpPr>
          <p:nvPr/>
        </p:nvSpPr>
        <p:spPr bwMode="auto">
          <a:xfrm>
            <a:off x="441911" y="3800536"/>
            <a:ext cx="1993786" cy="1897279"/>
          </a:xfrm>
          <a:custGeom>
            <a:avLst/>
            <a:gdLst>
              <a:gd name="connsiteX0" fmla="*/ 0 w 1614866"/>
              <a:gd name="connsiteY0" fmla="*/ 0 h 1536700"/>
              <a:gd name="connsiteX1" fmla="*/ 1400959 w 1614866"/>
              <a:gd name="connsiteY1" fmla="*/ 0 h 1536700"/>
              <a:gd name="connsiteX2" fmla="*/ 1514221 w 1614866"/>
              <a:gd name="connsiteY2" fmla="*/ 302400 h 1536700"/>
              <a:gd name="connsiteX3" fmla="*/ 1614866 w 1614866"/>
              <a:gd name="connsiteY3" fmla="*/ 560728 h 1536700"/>
              <a:gd name="connsiteX4" fmla="*/ 637382 w 1614866"/>
              <a:gd name="connsiteY4" fmla="*/ 1536700 h 1536700"/>
              <a:gd name="connsiteX5" fmla="*/ 564357 w 1614866"/>
              <a:gd name="connsiteY5" fmla="*/ 1458953 h 1536700"/>
              <a:gd name="connsiteX6" fmla="*/ 493713 w 1614866"/>
              <a:gd name="connsiteY6" fmla="*/ 1378032 h 1536700"/>
              <a:gd name="connsiteX7" fmla="*/ 427038 w 1614866"/>
              <a:gd name="connsiteY7" fmla="*/ 1293145 h 1536700"/>
              <a:gd name="connsiteX8" fmla="*/ 365919 w 1614866"/>
              <a:gd name="connsiteY8" fmla="*/ 1205877 h 1536700"/>
              <a:gd name="connsiteX9" fmla="*/ 309563 w 1614866"/>
              <a:gd name="connsiteY9" fmla="*/ 1116230 h 1536700"/>
              <a:gd name="connsiteX10" fmla="*/ 257969 w 1614866"/>
              <a:gd name="connsiteY10" fmla="*/ 1023409 h 1536700"/>
              <a:gd name="connsiteX11" fmla="*/ 208756 w 1614866"/>
              <a:gd name="connsiteY11" fmla="*/ 929002 h 1536700"/>
              <a:gd name="connsiteX12" fmla="*/ 165894 w 1614866"/>
              <a:gd name="connsiteY12" fmla="*/ 831421 h 1536700"/>
              <a:gd name="connsiteX13" fmla="*/ 127794 w 1614866"/>
              <a:gd name="connsiteY13" fmla="*/ 732253 h 1536700"/>
              <a:gd name="connsiteX14" fmla="*/ 94456 w 1614866"/>
              <a:gd name="connsiteY14" fmla="*/ 631499 h 1536700"/>
              <a:gd name="connsiteX15" fmla="*/ 65881 w 1614866"/>
              <a:gd name="connsiteY15" fmla="*/ 529951 h 1536700"/>
              <a:gd name="connsiteX16" fmla="*/ 42863 w 1614866"/>
              <a:gd name="connsiteY16" fmla="*/ 426024 h 1536700"/>
              <a:gd name="connsiteX17" fmla="*/ 24606 w 1614866"/>
              <a:gd name="connsiteY17" fmla="*/ 321303 h 1536700"/>
              <a:gd name="connsiteX18" fmla="*/ 11113 w 1614866"/>
              <a:gd name="connsiteY18" fmla="*/ 214202 h 1536700"/>
              <a:gd name="connsiteX19" fmla="*/ 3175 w 1614866"/>
              <a:gd name="connsiteY19" fmla="*/ 107894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14866" h="1536700">
                <a:moveTo>
                  <a:pt x="0" y="0"/>
                </a:moveTo>
                <a:lnTo>
                  <a:pt x="1400959" y="0"/>
                </a:lnTo>
                <a:lnTo>
                  <a:pt x="1514221" y="302400"/>
                </a:lnTo>
                <a:lnTo>
                  <a:pt x="1614866" y="560728"/>
                </a:lnTo>
                <a:lnTo>
                  <a:pt x="637382" y="1536700"/>
                </a:lnTo>
                <a:lnTo>
                  <a:pt x="564357" y="1458953"/>
                </a:lnTo>
                <a:lnTo>
                  <a:pt x="493713" y="1378032"/>
                </a:lnTo>
                <a:lnTo>
                  <a:pt x="427038" y="1293145"/>
                </a:lnTo>
                <a:lnTo>
                  <a:pt x="365919" y="1205877"/>
                </a:lnTo>
                <a:lnTo>
                  <a:pt x="309563" y="1116230"/>
                </a:lnTo>
                <a:lnTo>
                  <a:pt x="257969" y="1023409"/>
                </a:lnTo>
                <a:lnTo>
                  <a:pt x="208756" y="929002"/>
                </a:lnTo>
                <a:lnTo>
                  <a:pt x="165894" y="831421"/>
                </a:lnTo>
                <a:lnTo>
                  <a:pt x="127794" y="732253"/>
                </a:lnTo>
                <a:lnTo>
                  <a:pt x="94456" y="631499"/>
                </a:lnTo>
                <a:lnTo>
                  <a:pt x="65881" y="529951"/>
                </a:lnTo>
                <a:lnTo>
                  <a:pt x="42863" y="426024"/>
                </a:lnTo>
                <a:lnTo>
                  <a:pt x="24606" y="321303"/>
                </a:lnTo>
                <a:lnTo>
                  <a:pt x="11113" y="214202"/>
                </a:lnTo>
                <a:lnTo>
                  <a:pt x="3175" y="10789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Freeform 101">
            <a:extLst>
              <a:ext uri="{FF2B5EF4-FFF2-40B4-BE49-F238E27FC236}">
                <a16:creationId xmlns:a16="http://schemas.microsoft.com/office/drawing/2014/main" id="{E8E2193B-1C41-4D1D-BE73-ACABB809AB24}"/>
              </a:ext>
            </a:extLst>
          </p:cNvPr>
          <p:cNvSpPr>
            <a:spLocks/>
          </p:cNvSpPr>
          <p:nvPr/>
        </p:nvSpPr>
        <p:spPr bwMode="auto">
          <a:xfrm>
            <a:off x="441911" y="1838578"/>
            <a:ext cx="2006249" cy="1899239"/>
          </a:xfrm>
          <a:custGeom>
            <a:avLst/>
            <a:gdLst>
              <a:gd name="connsiteX0" fmla="*/ 637382 w 1624961"/>
              <a:gd name="connsiteY0" fmla="*/ 0 h 1538288"/>
              <a:gd name="connsiteX1" fmla="*/ 1624961 w 1624961"/>
              <a:gd name="connsiteY1" fmla="*/ 987070 h 1538288"/>
              <a:gd name="connsiteX2" fmla="*/ 1516910 w 1624961"/>
              <a:gd name="connsiteY2" fmla="*/ 1263033 h 1538288"/>
              <a:gd name="connsiteX3" fmla="*/ 1411227 w 1624961"/>
              <a:gd name="connsiteY3" fmla="*/ 1538288 h 1538288"/>
              <a:gd name="connsiteX4" fmla="*/ 0 w 1624961"/>
              <a:gd name="connsiteY4" fmla="*/ 1538288 h 1538288"/>
              <a:gd name="connsiteX5" fmla="*/ 3175 w 1624961"/>
              <a:gd name="connsiteY5" fmla="*/ 1430394 h 1538288"/>
              <a:gd name="connsiteX6" fmla="*/ 11113 w 1624961"/>
              <a:gd name="connsiteY6" fmla="*/ 1324086 h 1538288"/>
              <a:gd name="connsiteX7" fmla="*/ 24606 w 1624961"/>
              <a:gd name="connsiteY7" fmla="*/ 1216985 h 1538288"/>
              <a:gd name="connsiteX8" fmla="*/ 42863 w 1624961"/>
              <a:gd name="connsiteY8" fmla="*/ 1112264 h 1538288"/>
              <a:gd name="connsiteX9" fmla="*/ 65881 w 1624961"/>
              <a:gd name="connsiteY9" fmla="*/ 1008336 h 1538288"/>
              <a:gd name="connsiteX10" fmla="*/ 94456 w 1624961"/>
              <a:gd name="connsiteY10" fmla="*/ 906789 h 1538288"/>
              <a:gd name="connsiteX11" fmla="*/ 127794 w 1624961"/>
              <a:gd name="connsiteY11" fmla="*/ 806035 h 1538288"/>
              <a:gd name="connsiteX12" fmla="*/ 165894 w 1624961"/>
              <a:gd name="connsiteY12" fmla="*/ 706867 h 1538288"/>
              <a:gd name="connsiteX13" fmla="*/ 208756 w 1624961"/>
              <a:gd name="connsiteY13" fmla="*/ 609286 h 1538288"/>
              <a:gd name="connsiteX14" fmla="*/ 257969 w 1624961"/>
              <a:gd name="connsiteY14" fmla="*/ 514878 h 1538288"/>
              <a:gd name="connsiteX15" fmla="*/ 309563 w 1624961"/>
              <a:gd name="connsiteY15" fmla="*/ 422057 h 1538288"/>
              <a:gd name="connsiteX16" fmla="*/ 365919 w 1624961"/>
              <a:gd name="connsiteY16" fmla="*/ 332410 h 1538288"/>
              <a:gd name="connsiteX17" fmla="*/ 427038 w 1624961"/>
              <a:gd name="connsiteY17" fmla="*/ 245142 h 1538288"/>
              <a:gd name="connsiteX18" fmla="*/ 493713 w 1624961"/>
              <a:gd name="connsiteY18" fmla="*/ 160255 h 1538288"/>
              <a:gd name="connsiteX19" fmla="*/ 564357 w 1624961"/>
              <a:gd name="connsiteY19" fmla="*/ 79334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24961" h="1538288">
                <a:moveTo>
                  <a:pt x="637382" y="0"/>
                </a:moveTo>
                <a:lnTo>
                  <a:pt x="1624961" y="987070"/>
                </a:lnTo>
                <a:lnTo>
                  <a:pt x="1516910" y="1263033"/>
                </a:lnTo>
                <a:lnTo>
                  <a:pt x="1411227" y="1538288"/>
                </a:lnTo>
                <a:lnTo>
                  <a:pt x="0" y="1538288"/>
                </a:lnTo>
                <a:lnTo>
                  <a:pt x="3175" y="1430394"/>
                </a:lnTo>
                <a:lnTo>
                  <a:pt x="11113" y="1324086"/>
                </a:lnTo>
                <a:lnTo>
                  <a:pt x="24606" y="1216985"/>
                </a:lnTo>
                <a:lnTo>
                  <a:pt x="42863" y="1112264"/>
                </a:lnTo>
                <a:lnTo>
                  <a:pt x="65881" y="1008336"/>
                </a:lnTo>
                <a:lnTo>
                  <a:pt x="94456" y="906789"/>
                </a:lnTo>
                <a:lnTo>
                  <a:pt x="127794" y="806035"/>
                </a:lnTo>
                <a:lnTo>
                  <a:pt x="165894" y="706867"/>
                </a:lnTo>
                <a:lnTo>
                  <a:pt x="208756" y="609286"/>
                </a:lnTo>
                <a:lnTo>
                  <a:pt x="257969" y="514878"/>
                </a:lnTo>
                <a:lnTo>
                  <a:pt x="309563" y="422057"/>
                </a:lnTo>
                <a:lnTo>
                  <a:pt x="365919" y="332410"/>
                </a:lnTo>
                <a:lnTo>
                  <a:pt x="427038" y="245142"/>
                </a:lnTo>
                <a:lnTo>
                  <a:pt x="493713" y="160255"/>
                </a:lnTo>
                <a:lnTo>
                  <a:pt x="564357" y="7933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Freeform 102">
            <a:extLst>
              <a:ext uri="{FF2B5EF4-FFF2-40B4-BE49-F238E27FC236}">
                <a16:creationId xmlns:a16="http://schemas.microsoft.com/office/drawing/2014/main" id="{4E375BCC-C475-43B1-BCED-7231B7009D51}"/>
              </a:ext>
            </a:extLst>
          </p:cNvPr>
          <p:cNvSpPr>
            <a:spLocks/>
          </p:cNvSpPr>
          <p:nvPr/>
        </p:nvSpPr>
        <p:spPr bwMode="auto">
          <a:xfrm>
            <a:off x="1272951" y="1007539"/>
            <a:ext cx="1899239" cy="2009396"/>
          </a:xfrm>
          <a:custGeom>
            <a:avLst/>
            <a:gdLst>
              <a:gd name="connsiteX0" fmla="*/ 1538288 w 1538288"/>
              <a:gd name="connsiteY0" fmla="*/ 0 h 1627510"/>
              <a:gd name="connsiteX1" fmla="*/ 1538288 w 1538288"/>
              <a:gd name="connsiteY1" fmla="*/ 1383278 h 1627510"/>
              <a:gd name="connsiteX2" fmla="*/ 1264004 w 1538288"/>
              <a:gd name="connsiteY2" fmla="*/ 1497163 h 1627510"/>
              <a:gd name="connsiteX3" fmla="*/ 989618 w 1538288"/>
              <a:gd name="connsiteY3" fmla="*/ 1627510 h 1627510"/>
              <a:gd name="connsiteX4" fmla="*/ 0 w 1538288"/>
              <a:gd name="connsiteY4" fmla="*/ 637381 h 1627510"/>
              <a:gd name="connsiteX5" fmla="*/ 77828 w 1538288"/>
              <a:gd name="connsiteY5" fmla="*/ 564356 h 1627510"/>
              <a:gd name="connsiteX6" fmla="*/ 158832 w 1538288"/>
              <a:gd name="connsiteY6" fmla="*/ 492919 h 1627510"/>
              <a:gd name="connsiteX7" fmla="*/ 243807 w 1538288"/>
              <a:gd name="connsiteY7" fmla="*/ 427038 h 1627510"/>
              <a:gd name="connsiteX8" fmla="*/ 331165 w 1538288"/>
              <a:gd name="connsiteY8" fmla="*/ 365919 h 1627510"/>
              <a:gd name="connsiteX9" fmla="*/ 420905 w 1538288"/>
              <a:gd name="connsiteY9" fmla="*/ 309563 h 1627510"/>
              <a:gd name="connsiteX10" fmla="*/ 513822 w 1538288"/>
              <a:gd name="connsiteY10" fmla="*/ 256381 h 1627510"/>
              <a:gd name="connsiteX11" fmla="*/ 608327 w 1538288"/>
              <a:gd name="connsiteY11" fmla="*/ 208756 h 1627510"/>
              <a:gd name="connsiteX12" fmla="*/ 706008 w 1538288"/>
              <a:gd name="connsiteY12" fmla="*/ 166688 h 1627510"/>
              <a:gd name="connsiteX13" fmla="*/ 805278 w 1538288"/>
              <a:gd name="connsiteY13" fmla="*/ 128588 h 1627510"/>
              <a:gd name="connsiteX14" fmla="*/ 905343 w 1538288"/>
              <a:gd name="connsiteY14" fmla="*/ 94456 h 1627510"/>
              <a:gd name="connsiteX15" fmla="*/ 1007789 w 1538288"/>
              <a:gd name="connsiteY15" fmla="*/ 65881 h 1627510"/>
              <a:gd name="connsiteX16" fmla="*/ 1111824 w 1538288"/>
              <a:gd name="connsiteY16" fmla="*/ 42863 h 1627510"/>
              <a:gd name="connsiteX17" fmla="*/ 1216653 w 1538288"/>
              <a:gd name="connsiteY17" fmla="*/ 24606 h 1627510"/>
              <a:gd name="connsiteX18" fmla="*/ 1323865 w 1538288"/>
              <a:gd name="connsiteY18" fmla="*/ 11113 h 1627510"/>
              <a:gd name="connsiteX19" fmla="*/ 1430282 w 1538288"/>
              <a:gd name="connsiteY19" fmla="*/ 3175 h 162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38288" h="1627510">
                <a:moveTo>
                  <a:pt x="1538288" y="0"/>
                </a:moveTo>
                <a:lnTo>
                  <a:pt x="1538288" y="1383278"/>
                </a:lnTo>
                <a:lnTo>
                  <a:pt x="1264004" y="1497163"/>
                </a:lnTo>
                <a:lnTo>
                  <a:pt x="989618" y="1627510"/>
                </a:lnTo>
                <a:lnTo>
                  <a:pt x="0" y="637381"/>
                </a:lnTo>
                <a:lnTo>
                  <a:pt x="77828" y="564356"/>
                </a:lnTo>
                <a:lnTo>
                  <a:pt x="158832" y="492919"/>
                </a:lnTo>
                <a:lnTo>
                  <a:pt x="243807" y="427038"/>
                </a:lnTo>
                <a:lnTo>
                  <a:pt x="331165" y="365919"/>
                </a:lnTo>
                <a:lnTo>
                  <a:pt x="420905" y="309563"/>
                </a:lnTo>
                <a:lnTo>
                  <a:pt x="513822" y="256381"/>
                </a:lnTo>
                <a:lnTo>
                  <a:pt x="608327" y="208756"/>
                </a:lnTo>
                <a:lnTo>
                  <a:pt x="706008" y="166688"/>
                </a:lnTo>
                <a:lnTo>
                  <a:pt x="805278" y="128588"/>
                </a:lnTo>
                <a:lnTo>
                  <a:pt x="905343" y="94456"/>
                </a:lnTo>
                <a:lnTo>
                  <a:pt x="1007789" y="65881"/>
                </a:lnTo>
                <a:lnTo>
                  <a:pt x="1111824" y="42863"/>
                </a:lnTo>
                <a:lnTo>
                  <a:pt x="1216653" y="24606"/>
                </a:lnTo>
                <a:lnTo>
                  <a:pt x="1323865" y="11113"/>
                </a:lnTo>
                <a:lnTo>
                  <a:pt x="1430282" y="317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5314" tIns="32657" rIns="65314" bIns="32657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86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F382E4D-B105-4AF2-A322-A9D7C9545BCE}"/>
              </a:ext>
            </a:extLst>
          </p:cNvPr>
          <p:cNvSpPr/>
          <p:nvPr/>
        </p:nvSpPr>
        <p:spPr>
          <a:xfrm>
            <a:off x="5426156" y="3233986"/>
            <a:ext cx="421943" cy="421943"/>
          </a:xfrm>
          <a:prstGeom prst="ellipse">
            <a:avLst/>
          </a:prstGeom>
          <a:solidFill>
            <a:srgbClr val="96511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BA10BBB-4590-44AC-A501-825541094325}"/>
              </a:ext>
            </a:extLst>
          </p:cNvPr>
          <p:cNvSpPr/>
          <p:nvPr/>
        </p:nvSpPr>
        <p:spPr>
          <a:xfrm>
            <a:off x="4541972" y="1578745"/>
            <a:ext cx="421943" cy="421943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50EB57B-3EF5-4BB7-9EE7-8D8A7CA40BA0}"/>
              </a:ext>
            </a:extLst>
          </p:cNvPr>
          <p:cNvSpPr/>
          <p:nvPr/>
        </p:nvSpPr>
        <p:spPr>
          <a:xfrm>
            <a:off x="4961466" y="5133089"/>
            <a:ext cx="421943" cy="421943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7867CC4-961B-47DF-940A-01F28263F554}"/>
              </a:ext>
            </a:extLst>
          </p:cNvPr>
          <p:cNvSpPr/>
          <p:nvPr/>
        </p:nvSpPr>
        <p:spPr>
          <a:xfrm>
            <a:off x="3315032" y="6013811"/>
            <a:ext cx="421943" cy="421943"/>
          </a:xfrm>
          <a:prstGeom prst="ellipse">
            <a:avLst/>
          </a:prstGeom>
          <a:solidFill>
            <a:srgbClr val="2C623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4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EC96F5B-7E19-4A40-92DB-E965D3B56627}"/>
              </a:ext>
            </a:extLst>
          </p:cNvPr>
          <p:cNvSpPr/>
          <p:nvPr/>
        </p:nvSpPr>
        <p:spPr>
          <a:xfrm>
            <a:off x="1461071" y="5516701"/>
            <a:ext cx="421943" cy="421943"/>
          </a:xfrm>
          <a:prstGeom prst="ellipse">
            <a:avLst/>
          </a:prstGeom>
          <a:solidFill>
            <a:srgbClr val="296D5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5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7D0AAEE-1AC9-4D51-ADD4-F4DC67559C9D}"/>
              </a:ext>
            </a:extLst>
          </p:cNvPr>
          <p:cNvSpPr/>
          <p:nvPr/>
        </p:nvSpPr>
        <p:spPr>
          <a:xfrm>
            <a:off x="538366" y="3871765"/>
            <a:ext cx="421943" cy="421943"/>
          </a:xfrm>
          <a:prstGeom prst="ellipse">
            <a:avLst/>
          </a:prstGeom>
          <a:solidFill>
            <a:srgbClr val="216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6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5919E4A-AD2A-42DC-AD3E-1886BCD6D19E}"/>
              </a:ext>
            </a:extLst>
          </p:cNvPr>
          <p:cNvSpPr/>
          <p:nvPr/>
        </p:nvSpPr>
        <p:spPr>
          <a:xfrm>
            <a:off x="1039129" y="2011879"/>
            <a:ext cx="421943" cy="4219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7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D81CEE3-9597-4816-828C-EAD8572FE266}"/>
              </a:ext>
            </a:extLst>
          </p:cNvPr>
          <p:cNvSpPr/>
          <p:nvPr/>
        </p:nvSpPr>
        <p:spPr>
          <a:xfrm>
            <a:off x="2670122" y="1071892"/>
            <a:ext cx="421943" cy="421943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5314" tIns="32657" rIns="65314" bIns="32657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86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27D690-4323-4683-B9C2-0DA383BCF8AD}"/>
              </a:ext>
            </a:extLst>
          </p:cNvPr>
          <p:cNvSpPr txBox="1"/>
          <p:nvPr/>
        </p:nvSpPr>
        <p:spPr>
          <a:xfrm>
            <a:off x="3195272" y="1228029"/>
            <a:ext cx="1422791" cy="1455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Ҳар бир оила тадбиркор </a:t>
            </a:r>
          </a:p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дастури доирасида </a:t>
            </a:r>
          </a:p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имтиёзли кредит </a:t>
            </a:r>
          </a:p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ҳисобига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506354" y="835182"/>
            <a:ext cx="5223003" cy="5835415"/>
            <a:chOff x="6506354" y="835182"/>
            <a:chExt cx="5223003" cy="583541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102541-93E0-49EA-B47A-C7FCE530B6AA}"/>
                </a:ext>
              </a:extLst>
            </p:cNvPr>
            <p:cNvSpPr/>
            <p:nvPr/>
          </p:nvSpPr>
          <p:spPr>
            <a:xfrm>
              <a:off x="6573880" y="891633"/>
              <a:ext cx="232045" cy="57317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35FF00A-F17F-4E1D-BAA3-5127C09F682C}"/>
                </a:ext>
              </a:extLst>
            </p:cNvPr>
            <p:cNvSpPr/>
            <p:nvPr/>
          </p:nvSpPr>
          <p:spPr>
            <a:xfrm>
              <a:off x="6912428" y="896016"/>
              <a:ext cx="4816929" cy="57317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b="1" dirty="0">
                  <a:latin typeface="Cambria" panose="02040503050406030204" pitchFamily="18" charset="0"/>
                  <a:ea typeface="Cambria" panose="02040503050406030204" pitchFamily="18" charset="0"/>
                </a:rPr>
                <a:t>“Ҳар бир оила тадбиркор”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дастури доирасида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66 млн.сўм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имтиёзли кредит маблағлари ҳисобидан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 нафар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фуқаро тадбиркорлик фаолиятини йўлга қўяди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ADE804C-8CA0-4B41-9D72-C4F8713A5FEF}"/>
                </a:ext>
              </a:extLst>
            </p:cNvPr>
            <p:cNvSpPr/>
            <p:nvPr/>
          </p:nvSpPr>
          <p:spPr>
            <a:xfrm>
              <a:off x="6506354" y="835182"/>
              <a:ext cx="367097" cy="367097"/>
            </a:xfrm>
            <a:prstGeom prst="ellipse">
              <a:avLst/>
            </a:prstGeom>
            <a:solidFill>
              <a:srgbClr val="AF2415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89405E4-FC96-4392-B979-1E8B18A61B59}"/>
                </a:ext>
              </a:extLst>
            </p:cNvPr>
            <p:cNvSpPr/>
            <p:nvPr/>
          </p:nvSpPr>
          <p:spPr>
            <a:xfrm>
              <a:off x="6573880" y="1634692"/>
              <a:ext cx="232045" cy="57317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75D57A9-806A-43B9-9125-A010E11C1E54}"/>
                </a:ext>
              </a:extLst>
            </p:cNvPr>
            <p:cNvSpPr/>
            <p:nvPr/>
          </p:nvSpPr>
          <p:spPr>
            <a:xfrm>
              <a:off x="6912428" y="1639074"/>
              <a:ext cx="4816929" cy="57317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Субсидия асосида асбоб-ускуналар олиб бериш ҳисобига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 нафар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фуқаро ўзини ўзи банд қилади.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39E031A-C5C6-45F3-A2F3-A774D24433DA}"/>
                </a:ext>
              </a:extLst>
            </p:cNvPr>
            <p:cNvSpPr/>
            <p:nvPr/>
          </p:nvSpPr>
          <p:spPr>
            <a:xfrm>
              <a:off x="6506354" y="1578240"/>
              <a:ext cx="367097" cy="367097"/>
            </a:xfrm>
            <a:prstGeom prst="ellipse">
              <a:avLst/>
            </a:prstGeom>
            <a:solidFill>
              <a:srgbClr val="965112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65438FB-832E-4F62-A8B4-0A1B16687C87}"/>
                </a:ext>
              </a:extLst>
            </p:cNvPr>
            <p:cNvSpPr/>
            <p:nvPr/>
          </p:nvSpPr>
          <p:spPr>
            <a:xfrm>
              <a:off x="6573880" y="2377751"/>
              <a:ext cx="232045" cy="57317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9188357-6A0D-4E06-B551-10973F0849D2}"/>
                </a:ext>
              </a:extLst>
            </p:cNvPr>
            <p:cNvSpPr/>
            <p:nvPr/>
          </p:nvSpPr>
          <p:spPr>
            <a:xfrm>
              <a:off x="6912428" y="2382134"/>
              <a:ext cx="4816929" cy="57317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Норасмий фаолият юритиб келаётган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7 нафар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ишчилар фаолиятини легаллаштириш натижасида фуқароларнинг расмий бандлиги таъминланади.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978343E6-0C27-4B1D-B46F-7BE7A1B4848E}"/>
                </a:ext>
              </a:extLst>
            </p:cNvPr>
            <p:cNvSpPr/>
            <p:nvPr/>
          </p:nvSpPr>
          <p:spPr>
            <a:xfrm>
              <a:off x="6506354" y="2321299"/>
              <a:ext cx="367097" cy="367097"/>
            </a:xfrm>
            <a:prstGeom prst="ellipse">
              <a:avLst/>
            </a:prstGeom>
            <a:solidFill>
              <a:srgbClr val="B2920A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33C7620-BE16-4893-8CD5-54113D7112EE}"/>
                </a:ext>
              </a:extLst>
            </p:cNvPr>
            <p:cNvSpPr/>
            <p:nvPr/>
          </p:nvSpPr>
          <p:spPr>
            <a:xfrm>
              <a:off x="6573880" y="3120809"/>
              <a:ext cx="232045" cy="57317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AF28C13-E60F-4CC0-9B44-4111B16D5AE0}"/>
                </a:ext>
              </a:extLst>
            </p:cNvPr>
            <p:cNvSpPr/>
            <p:nvPr/>
          </p:nvSpPr>
          <p:spPr>
            <a:xfrm>
              <a:off x="6912428" y="3125192"/>
              <a:ext cx="4816929" cy="57317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“20 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минг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тадбиркор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– 500 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минг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малакали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мутахассис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”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дастури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асосида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b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</a:br>
              <a:r>
                <a:rPr lang="ru-RU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 та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лойиҳа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бўйича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26 </a:t>
              </a:r>
              <a:r>
                <a:rPr lang="ru-RU" sz="105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нафар</a:t>
              </a:r>
              <a:r>
                <a:rPr lang="ru-RU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фуқаронинг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бандлиги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таъминланади</a:t>
              </a:r>
              <a:endParaRPr lang="ru-RU" sz="105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03768EDE-79B0-4F82-BDBF-58E61B16BD10}"/>
                </a:ext>
              </a:extLst>
            </p:cNvPr>
            <p:cNvSpPr/>
            <p:nvPr/>
          </p:nvSpPr>
          <p:spPr>
            <a:xfrm>
              <a:off x="6506354" y="3064358"/>
              <a:ext cx="367097" cy="367097"/>
            </a:xfrm>
            <a:prstGeom prst="ellipse">
              <a:avLst/>
            </a:prstGeom>
            <a:solidFill>
              <a:srgbClr val="AF2415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39BCFA0-2DE7-41A2-A83E-C268FAE288E0}"/>
                </a:ext>
              </a:extLst>
            </p:cNvPr>
            <p:cNvSpPr/>
            <p:nvPr/>
          </p:nvSpPr>
          <p:spPr>
            <a:xfrm>
              <a:off x="6573880" y="3863869"/>
              <a:ext cx="232045" cy="57317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0237D5A-40D0-48A0-83FE-0F64845209C7}"/>
                </a:ext>
              </a:extLst>
            </p:cNvPr>
            <p:cNvSpPr/>
            <p:nvPr/>
          </p:nvSpPr>
          <p:spPr>
            <a:xfrm>
              <a:off x="6912428" y="3868251"/>
              <a:ext cx="4816929" cy="57317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Latn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“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Дийдор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ширин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лаззат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қандолатлари</a:t>
              </a:r>
              <a:r>
                <a:rPr lang="uz-Latn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”</a:t>
              </a:r>
              <a:r>
                <a:rPr lang="ru-RU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ru-RU" sz="1050" dirty="0" err="1">
                  <a:latin typeface="Cambria" panose="02040503050406030204" pitchFamily="18" charset="0"/>
                  <a:ea typeface="Cambria" panose="02040503050406030204" pitchFamily="18" charset="0"/>
                </a:rPr>
                <a:t>оилавий</a:t>
              </a:r>
              <a:r>
                <a:rPr lang="uz-Latn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корхонасига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8 нафар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фуқаролари ишга йўналтирилади. 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FB1836D-0BF7-44A1-B2AB-AFE58EDE3A4C}"/>
                </a:ext>
              </a:extLst>
            </p:cNvPr>
            <p:cNvSpPr/>
            <p:nvPr/>
          </p:nvSpPr>
          <p:spPr>
            <a:xfrm>
              <a:off x="6506354" y="3807417"/>
              <a:ext cx="367097" cy="367097"/>
            </a:xfrm>
            <a:prstGeom prst="ellipse">
              <a:avLst/>
            </a:prstGeom>
            <a:solidFill>
              <a:srgbClr val="296D5E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7436D7-8ED0-453A-B7DD-1A9655AC69B7}"/>
                </a:ext>
              </a:extLst>
            </p:cNvPr>
            <p:cNvSpPr/>
            <p:nvPr/>
          </p:nvSpPr>
          <p:spPr>
            <a:xfrm>
              <a:off x="6573880" y="4606927"/>
              <a:ext cx="232045" cy="573173"/>
            </a:xfrm>
            <a:prstGeom prst="rect">
              <a:avLst/>
            </a:prstGeom>
            <a:solidFill>
              <a:srgbClr val="5FABDC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EE1896C-A7D4-4FAC-8FBD-80A2B06E13D3}"/>
                </a:ext>
              </a:extLst>
            </p:cNvPr>
            <p:cNvSpPr/>
            <p:nvPr/>
          </p:nvSpPr>
          <p:spPr>
            <a:xfrm>
              <a:off x="6912428" y="4611310"/>
              <a:ext cx="4816929" cy="573173"/>
            </a:xfrm>
            <a:prstGeom prst="rect">
              <a:avLst/>
            </a:prstGeom>
            <a:solidFill>
              <a:srgbClr val="5FABDC">
                <a:alpha val="50000"/>
              </a:srgb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“Темир дафтар”,“Аёллар дафтари” ва “Ёшлар дафтари”даги фуқароларга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10 млн. сўмлик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субсидия маблағлари ҳисобидан асбоб-ускуналар олиб берилиб,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 нафар фуқаронинг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бандлиги таъминланади.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DB4724C-66A3-4223-881E-06A33C4FFA3E}"/>
                </a:ext>
              </a:extLst>
            </p:cNvPr>
            <p:cNvSpPr/>
            <p:nvPr/>
          </p:nvSpPr>
          <p:spPr>
            <a:xfrm>
              <a:off x="6506354" y="4550476"/>
              <a:ext cx="367097" cy="367097"/>
            </a:xfrm>
            <a:prstGeom prst="ellipse">
              <a:avLst/>
            </a:prstGeom>
            <a:solidFill>
              <a:srgbClr val="216A97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F4E1759-FA08-4206-A765-68D3F057A645}"/>
                </a:ext>
              </a:extLst>
            </p:cNvPr>
            <p:cNvSpPr/>
            <p:nvPr/>
          </p:nvSpPr>
          <p:spPr>
            <a:xfrm>
              <a:off x="6573880" y="5349986"/>
              <a:ext cx="232045" cy="5731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181F3AB-5D6E-4D74-899D-3F2F2A972E1D}"/>
                </a:ext>
              </a:extLst>
            </p:cNvPr>
            <p:cNvSpPr/>
            <p:nvPr/>
          </p:nvSpPr>
          <p:spPr>
            <a:xfrm>
              <a:off x="6912428" y="5354369"/>
              <a:ext cx="4816929" cy="5731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Касб-ҳунар мактабларида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 нафар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ишсизлар ўқитилиб, тикувчилик йўналишида бандлиги таъминланади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8F54157-4BFA-410D-8EDA-185C6996A1C8}"/>
                </a:ext>
              </a:extLst>
            </p:cNvPr>
            <p:cNvSpPr/>
            <p:nvPr/>
          </p:nvSpPr>
          <p:spPr>
            <a:xfrm>
              <a:off x="6506354" y="5293535"/>
              <a:ext cx="367097" cy="3670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7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FC697F9-1F36-44BC-A185-3533CFEA5EA1}"/>
                </a:ext>
              </a:extLst>
            </p:cNvPr>
            <p:cNvSpPr/>
            <p:nvPr/>
          </p:nvSpPr>
          <p:spPr>
            <a:xfrm>
              <a:off x="6573880" y="6093042"/>
              <a:ext cx="232045" cy="57317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714" b="1" cap="small">
                <a:solidFill>
                  <a:srgbClr val="6F477D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340305A-E31E-430C-8594-431993CCA992}"/>
                </a:ext>
              </a:extLst>
            </p:cNvPr>
            <p:cNvSpPr/>
            <p:nvPr/>
          </p:nvSpPr>
          <p:spPr>
            <a:xfrm>
              <a:off x="6912428" y="6097424"/>
              <a:ext cx="4816929" cy="57317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t" anchorCtr="0" compatLnSpc="1">
              <a:prstTxWarp prst="textNoShape">
                <a:avLst/>
              </a:prstTxWarp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Янги </a:t>
              </a: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 та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хизмат кўрсатиш шаҳобчаси ташкил этиш ҳисобига</a:t>
              </a:r>
              <a:b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</a:br>
              <a:r>
                <a:rPr lang="uz-Cyrl-UZ" sz="105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 та янги иш </a:t>
              </a:r>
              <a:r>
                <a:rPr lang="uz-Cyrl-UZ" sz="1050" dirty="0">
                  <a:latin typeface="Cambria" panose="02040503050406030204" pitchFamily="18" charset="0"/>
                  <a:ea typeface="Cambria" panose="02040503050406030204" pitchFamily="18" charset="0"/>
                </a:rPr>
                <a:t>ўринлари яратилади.</a:t>
              </a:r>
              <a:endParaRPr lang="en-US" sz="1050" cap="small" dirty="0"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B3B1407-95CF-4E80-BD55-051886D62515}"/>
                </a:ext>
              </a:extLst>
            </p:cNvPr>
            <p:cNvSpPr/>
            <p:nvPr/>
          </p:nvSpPr>
          <p:spPr>
            <a:xfrm>
              <a:off x="6506354" y="6036591"/>
              <a:ext cx="367097" cy="367097"/>
            </a:xfrm>
            <a:prstGeom prst="ellipse">
              <a:avLst/>
            </a:prstGeom>
            <a:solidFill>
              <a:srgbClr val="6F477D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65314" tIns="32657" rIns="65314" bIns="32657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86" b="1" cap="small" dirty="0">
                  <a:solidFill>
                    <a:prstClr val="white"/>
                  </a:solidFill>
                  <a:effectLst>
                    <a:outerShdw blurRad="25400" dist="38100" dir="2700000" algn="tl">
                      <a:srgbClr val="000000">
                        <a:alpha val="70000"/>
                      </a:srgbClr>
                    </a:outerShdw>
                  </a:effectLst>
                  <a:latin typeface="Cambria" panose="02040503050406030204" pitchFamily="18" charset="0"/>
                  <a:ea typeface="Cambria" panose="02040503050406030204" pitchFamily="18" charset="0"/>
                  <a:cs typeface="Arial" pitchFamily="34" charset="0"/>
                </a:rPr>
                <a:t>8</a:t>
              </a: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9F38E794-9971-46FD-8E9D-0FF80C161E9E}"/>
              </a:ext>
            </a:extLst>
          </p:cNvPr>
          <p:cNvSpPr txBox="1"/>
          <p:nvPr/>
        </p:nvSpPr>
        <p:spPr>
          <a:xfrm>
            <a:off x="4260600" y="2444531"/>
            <a:ext cx="1422791" cy="127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Субсидия асосида асбоб ускуна билан таъминлаш ҳисобига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F72AE0A-537D-409D-AD6B-16518364ECA7}"/>
              </a:ext>
            </a:extLst>
          </p:cNvPr>
          <p:cNvSpPr txBox="1"/>
          <p:nvPr/>
        </p:nvSpPr>
        <p:spPr>
          <a:xfrm>
            <a:off x="4239550" y="3902336"/>
            <a:ext cx="1505250" cy="110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Норасмий ишчиларни расмийлаштириш ҳисобидан 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5A6898C-3D14-4F4E-83D3-3C3B4E636415}"/>
              </a:ext>
            </a:extLst>
          </p:cNvPr>
          <p:cNvSpPr txBox="1"/>
          <p:nvPr/>
        </p:nvSpPr>
        <p:spPr>
          <a:xfrm>
            <a:off x="3145898" y="4709995"/>
            <a:ext cx="1533771" cy="1455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“20 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минг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тадбиркор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 – 500 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минг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малакали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мутахассис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” 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дастури</a:t>
            </a:r>
            <a:r>
              <a:rPr lang="ru-RU" sz="1143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43" b="1" dirty="0" err="1">
                <a:latin typeface="Cambria" panose="02040503050406030204" pitchFamily="18" charset="0"/>
                <a:ea typeface="Cambria" panose="02040503050406030204" pitchFamily="18" charset="0"/>
              </a:rPr>
              <a:t>асосида</a:t>
            </a:r>
            <a:endParaRPr lang="uz-Cyrl-UZ" sz="1143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A62E809-705B-4869-A422-6A2BDE4AC1E1}"/>
              </a:ext>
            </a:extLst>
          </p:cNvPr>
          <p:cNvSpPr txBox="1"/>
          <p:nvPr/>
        </p:nvSpPr>
        <p:spPr>
          <a:xfrm>
            <a:off x="1739987" y="4933940"/>
            <a:ext cx="16289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Latn-UZ" sz="1200" b="1" dirty="0"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Дийдор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ширин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лаззат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қандолатлари</a:t>
            </a:r>
            <a:r>
              <a:rPr lang="uz-Latn-UZ" sz="1100" b="1" dirty="0"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r>
              <a:rPr lang="ru-RU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1100" b="1" dirty="0" err="1">
                <a:latin typeface="Cambria" panose="02040503050406030204" pitchFamily="18" charset="0"/>
                <a:ea typeface="Cambria" panose="02040503050406030204" pitchFamily="18" charset="0"/>
              </a:rPr>
              <a:t>оилавий</a:t>
            </a:r>
            <a:r>
              <a:rPr lang="uz-Latn-UZ" sz="11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1100" b="1" dirty="0">
                <a:latin typeface="Cambria" panose="02040503050406030204" pitchFamily="18" charset="0"/>
                <a:ea typeface="Cambria" panose="02040503050406030204" pitchFamily="18" charset="0"/>
              </a:rPr>
              <a:t>корхонасига жойлаштириш ҳисобига </a:t>
            </a:r>
          </a:p>
          <a:p>
            <a:pPr algn="ctr"/>
            <a:r>
              <a:rPr lang="uz-Cyrl-UZ" sz="12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DF25CBC-E575-4847-8E1F-1F097707A0C7}"/>
              </a:ext>
            </a:extLst>
          </p:cNvPr>
          <p:cNvSpPr txBox="1"/>
          <p:nvPr/>
        </p:nvSpPr>
        <p:spPr>
          <a:xfrm>
            <a:off x="864877" y="3860970"/>
            <a:ext cx="1422791" cy="127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Ижтимоий дафтарлардан субсидия ажратиш ҳисобидан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A10282C-8795-4CAC-B0F2-35D760E6ACD4}"/>
              </a:ext>
            </a:extLst>
          </p:cNvPr>
          <p:cNvSpPr txBox="1"/>
          <p:nvPr/>
        </p:nvSpPr>
        <p:spPr>
          <a:xfrm>
            <a:off x="503772" y="2663035"/>
            <a:ext cx="1827256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Касб-ҳунарга ўқитиб, тикувчилик бўйича банд қилиш ҳисобидан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7436C27-B162-493D-B32D-00D3A833ADD3}"/>
              </a:ext>
            </a:extLst>
          </p:cNvPr>
          <p:cNvSpPr txBox="1"/>
          <p:nvPr/>
        </p:nvSpPr>
        <p:spPr>
          <a:xfrm>
            <a:off x="1476959" y="1406358"/>
            <a:ext cx="1827256" cy="110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z-Cyrl-UZ" sz="1143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uz-Cyrl-UZ" sz="1143" b="1" dirty="0">
                <a:latin typeface="Cambria" panose="02040503050406030204" pitchFamily="18" charset="0"/>
                <a:ea typeface="Cambria" panose="02040503050406030204" pitchFamily="18" charset="0"/>
              </a:rPr>
              <a:t>2 та хизмат кўрсатиш шаҳобчаси ташкил этиш ҳисобига</a:t>
            </a:r>
          </a:p>
          <a:p>
            <a:pPr algn="ctr"/>
            <a:r>
              <a:rPr lang="uz-Cyrl-UZ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uz-Cyrl-UZ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z-Cyrl-UZ" sz="2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</a:t>
            </a: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3830F25-6369-4D7C-8C96-0BD89A094493}"/>
              </a:ext>
            </a:extLst>
          </p:cNvPr>
          <p:cNvSpPr txBox="1"/>
          <p:nvPr/>
        </p:nvSpPr>
        <p:spPr>
          <a:xfrm>
            <a:off x="2307625" y="3255375"/>
            <a:ext cx="1827256" cy="1376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latin typeface="Cambria" panose="02040503050406030204" pitchFamily="18" charset="0"/>
                <a:ea typeface="Cambria" panose="02040503050406030204" pitchFamily="18" charset="0"/>
              </a:rPr>
              <a:t>Банд бўладиган фуқаролар</a:t>
            </a:r>
          </a:p>
          <a:p>
            <a:pPr algn="ctr"/>
            <a:r>
              <a:rPr lang="uz-Cyrl-UZ" sz="2571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56</a:t>
            </a:r>
          </a:p>
          <a:p>
            <a:pPr algn="ctr"/>
            <a:r>
              <a:rPr lang="uz-Cyrl-UZ" sz="2571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нафар</a:t>
            </a:r>
            <a:endParaRPr lang="en-US" sz="2571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35997" y="11880"/>
            <a:ext cx="12156003" cy="683391"/>
            <a:chOff x="35997" y="-820"/>
            <a:chExt cx="12156003" cy="683391"/>
          </a:xfrm>
        </p:grpSpPr>
        <p:grpSp>
          <p:nvGrpSpPr>
            <p:cNvPr id="77" name="Группа 53">
              <a:extLst>
                <a:ext uri="{FF2B5EF4-FFF2-40B4-BE49-F238E27FC236}">
                  <a16:creationId xmlns:a16="http://schemas.microsoft.com/office/drawing/2014/main" id="{E412FDE7-586B-4FF5-8920-C3772EBA3367}"/>
                </a:ext>
              </a:extLst>
            </p:cNvPr>
            <p:cNvGrpSpPr/>
            <p:nvPr/>
          </p:nvGrpSpPr>
          <p:grpSpPr>
            <a:xfrm>
              <a:off x="11608726" y="64006"/>
              <a:ext cx="583274" cy="601912"/>
              <a:chOff x="11608723" y="59453"/>
              <a:chExt cx="583273" cy="601911"/>
            </a:xfrm>
            <a:noFill/>
          </p:grpSpPr>
          <p:sp>
            <p:nvSpPr>
              <p:cNvPr id="91" name="Блок-схема: задержка 90">
                <a:extLst>
                  <a:ext uri="{FF2B5EF4-FFF2-40B4-BE49-F238E27FC236}">
                    <a16:creationId xmlns:a16="http://schemas.microsoft.com/office/drawing/2014/main" id="{8FC06D5D-3169-43AC-821C-38F784D6F0BB}"/>
                  </a:ext>
                </a:extLst>
              </p:cNvPr>
              <p:cNvSpPr/>
              <p:nvPr/>
            </p:nvSpPr>
            <p:spPr>
              <a:xfrm flipH="1">
                <a:off x="11608723" y="59453"/>
                <a:ext cx="583273" cy="601911"/>
              </a:xfrm>
              <a:prstGeom prst="flowChartDelay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Прямоугольник 91">
                <a:extLst>
                  <a:ext uri="{FF2B5EF4-FFF2-40B4-BE49-F238E27FC236}">
                    <a16:creationId xmlns:a16="http://schemas.microsoft.com/office/drawing/2014/main" id="{4E88D4D7-B96F-43BB-B96D-5CB04AE52B07}"/>
                  </a:ext>
                </a:extLst>
              </p:cNvPr>
              <p:cNvSpPr/>
              <p:nvPr/>
            </p:nvSpPr>
            <p:spPr>
              <a:xfrm>
                <a:off x="11745579" y="68022"/>
                <a:ext cx="184731" cy="584774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32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8" name="Группа 77">
              <a:extLst>
                <a:ext uri="{FF2B5EF4-FFF2-40B4-BE49-F238E27FC236}">
                  <a16:creationId xmlns:a16="http://schemas.microsoft.com/office/drawing/2014/main" id="{AD1F62AC-2B52-4744-B67A-43C77C9F5E79}"/>
                </a:ext>
              </a:extLst>
            </p:cNvPr>
            <p:cNvGrpSpPr/>
            <p:nvPr/>
          </p:nvGrpSpPr>
          <p:grpSpPr>
            <a:xfrm>
              <a:off x="35997" y="-820"/>
              <a:ext cx="12156003" cy="683391"/>
              <a:chOff x="0" y="-17207"/>
              <a:chExt cx="12192000" cy="683391"/>
            </a:xfrm>
            <a:effectLst/>
          </p:grpSpPr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E0828449-11C5-4D73-B52F-E45CB6660EF8}"/>
                  </a:ext>
                </a:extLst>
              </p:cNvPr>
              <p:cNvSpPr/>
              <p:nvPr/>
            </p:nvSpPr>
            <p:spPr>
              <a:xfrm>
                <a:off x="1" y="-17207"/>
                <a:ext cx="12191999" cy="683391"/>
              </a:xfrm>
              <a:prstGeom prst="rect">
                <a:avLst/>
              </a:prstGeom>
              <a:gradFill>
                <a:gsLst>
                  <a:gs pos="0">
                    <a:srgbClr val="00B0F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Прямоугольник 85">
                <a:extLst>
                  <a:ext uri="{FF2B5EF4-FFF2-40B4-BE49-F238E27FC236}">
                    <a16:creationId xmlns:a16="http://schemas.microsoft.com/office/drawing/2014/main" id="{5F408464-4C93-4BCE-8FD9-D463CDFBEC7E}"/>
                  </a:ext>
                </a:extLst>
              </p:cNvPr>
              <p:cNvSpPr/>
              <p:nvPr/>
            </p:nvSpPr>
            <p:spPr>
              <a:xfrm>
                <a:off x="0" y="-17207"/>
                <a:ext cx="12117755" cy="596221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рямоугольник 86">
                <a:extLst>
                  <a:ext uri="{FF2B5EF4-FFF2-40B4-BE49-F238E27FC236}">
                    <a16:creationId xmlns:a16="http://schemas.microsoft.com/office/drawing/2014/main" id="{F5DD6EF4-11B8-4F97-BA74-CCF98E215AA2}"/>
                  </a:ext>
                </a:extLst>
              </p:cNvPr>
              <p:cNvSpPr/>
              <p:nvPr/>
            </p:nvSpPr>
            <p:spPr>
              <a:xfrm>
                <a:off x="951759" y="-17207"/>
                <a:ext cx="11165996" cy="5962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940" b="1" kern="21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АҲОЛИ БАНДЛИГИНИ ТАЪМИНЛАШ ИМКОНИЯТЛАРИ</a:t>
                </a:r>
                <a:endParaRPr lang="uz-Cyrl-UZ" sz="1940" b="1" kern="21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Прямоугольник 87">
                <a:extLst>
                  <a:ext uri="{FF2B5EF4-FFF2-40B4-BE49-F238E27FC236}">
                    <a16:creationId xmlns:a16="http://schemas.microsoft.com/office/drawing/2014/main" id="{570E3619-13DD-495F-BE82-E89EBA0F6468}"/>
                  </a:ext>
                </a:extLst>
              </p:cNvPr>
              <p:cNvSpPr/>
              <p:nvPr/>
            </p:nvSpPr>
            <p:spPr>
              <a:xfrm>
                <a:off x="0" y="5073"/>
                <a:ext cx="116963" cy="604398"/>
              </a:xfrm>
              <a:prstGeom prst="rect">
                <a:avLst/>
              </a:prstGeom>
              <a:gradFill>
                <a:gsLst>
                  <a:gs pos="0">
                    <a:srgbClr val="00B0F0"/>
                  </a:gs>
                  <a:gs pos="5000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81" name="object 14">
            <a:extLst>
              <a:ext uri="{FF2B5EF4-FFF2-40B4-BE49-F238E27FC236}">
                <a16:creationId xmlns:a16="http://schemas.microsoft.com/office/drawing/2014/main" id="{B68688B8-B1DB-4F3D-A6F0-A12DB05070A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603" y="-30634"/>
            <a:ext cx="929344" cy="72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29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id="{A3A8BDBA-5D44-47B3-BCAA-89F3C9F614EE}"/>
              </a:ext>
            </a:extLst>
          </p:cNvPr>
          <p:cNvSpPr/>
          <p:nvPr/>
        </p:nvSpPr>
        <p:spPr bwMode="auto">
          <a:xfrm>
            <a:off x="45141" y="-8850"/>
            <a:ext cx="12191999" cy="699686"/>
          </a:xfrm>
          <a:prstGeom prst="rect">
            <a:avLst/>
          </a:prstGeom>
          <a:gradFill flip="none" rotWithShape="1">
            <a:gsLst>
              <a:gs pos="0">
                <a:srgbClr val="1A4E66"/>
              </a:gs>
              <a:gs pos="100000">
                <a:srgbClr val="E26C2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03189">
              <a:defRPr/>
            </a:pPr>
            <a:r>
              <a:rPr lang="uz-Cyrl-UZ" b="1" dirty="0">
                <a:latin typeface="Cambria" panose="02040503050406030204" pitchFamily="18" charset="0"/>
              </a:rPr>
              <a:t>МАҲАЛЛАДАГИ КОММУНАЛ ВА ЙЎЛ СОҲАСИНИ РИВОЖЛАНТИРИШ БЎЙИЧА</a:t>
            </a:r>
            <a:br>
              <a:rPr lang="uz-Cyrl-UZ" b="1" dirty="0">
                <a:latin typeface="Cambria" panose="02040503050406030204" pitchFamily="18" charset="0"/>
              </a:rPr>
            </a:br>
            <a:r>
              <a:rPr lang="uz-Cyrl-UZ" b="1" dirty="0">
                <a:latin typeface="Cambria" panose="02040503050406030204" pitchFamily="18" charset="0"/>
              </a:rPr>
              <a:t>АМАЛГА ОШИРИЛАДИГАН ИШЛАР</a:t>
            </a:r>
          </a:p>
        </p:txBody>
      </p:sp>
      <p:grpSp>
        <p:nvGrpSpPr>
          <p:cNvPr id="2" name="Группа 12"/>
          <p:cNvGrpSpPr/>
          <p:nvPr/>
        </p:nvGrpSpPr>
        <p:grpSpPr>
          <a:xfrm>
            <a:off x="16472" y="663080"/>
            <a:ext cx="6048657" cy="3038710"/>
            <a:chOff x="-12642159" y="3066993"/>
            <a:chExt cx="6004241" cy="3167535"/>
          </a:xfrm>
        </p:grpSpPr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F75E6784-9B3B-4F54-8692-228F521E88A8}"/>
                </a:ext>
              </a:extLst>
            </p:cNvPr>
            <p:cNvSpPr txBox="1"/>
            <p:nvPr/>
          </p:nvSpPr>
          <p:spPr>
            <a:xfrm>
              <a:off x="-9887926" y="5218683"/>
              <a:ext cx="2793484" cy="86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 Тош </a:t>
              </a:r>
              <a:r>
                <a:rPr lang="uz-Cyrl-UZ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йўллардан 6,5 </a:t>
              </a:r>
              <a:r>
                <a:rPr lang="uz-Cyrl-UZ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км асфальт йўлга айлантирилади   </a:t>
              </a:r>
              <a:endPara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5" name="Picture 8" descr="дорога, компьютерные иконки, шоссе">
              <a:extLst>
                <a:ext uri="{FF2B5EF4-FFF2-40B4-BE49-F238E27FC236}">
                  <a16:creationId xmlns:a16="http://schemas.microsoft.com/office/drawing/2014/main" id="{1E23970C-B708-4F92-AF77-F4A306A952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15525" y="5235180"/>
              <a:ext cx="1130925" cy="9545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" name="TextBox 224"/>
            <p:cNvSpPr txBox="1">
              <a:spLocks noChangeArrowheads="1"/>
            </p:cNvSpPr>
            <p:nvPr/>
          </p:nvSpPr>
          <p:spPr bwMode="auto">
            <a:xfrm>
              <a:off x="-12642159" y="5367123"/>
              <a:ext cx="2392097" cy="665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3061" tIns="11531" rIns="23061" bIns="11531" anchor="ctr">
              <a:spAutoFit/>
            </a:bodyPr>
            <a:lstStyle>
              <a:lvl1pPr defTabSz="46037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6037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6037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6037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60375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60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60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60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60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uz-Cyrl-UZ" altLang="ru-RU" sz="2000" b="1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1,4 </a:t>
              </a:r>
              <a:r>
                <a:rPr lang="uz-Cyrl-UZ" altLang="ru-RU" sz="20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 йўллар</a:t>
              </a:r>
            </a:p>
            <a:p>
              <a:pPr algn="ctr"/>
              <a:r>
                <a:rPr lang="uz-Cyrl-UZ" altLang="ru-RU" sz="20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тамирланади</a:t>
              </a:r>
            </a:p>
          </p:txBody>
        </p:sp>
        <p:grpSp>
          <p:nvGrpSpPr>
            <p:cNvPr id="3" name="Группа 1"/>
            <p:cNvGrpSpPr/>
            <p:nvPr/>
          </p:nvGrpSpPr>
          <p:grpSpPr>
            <a:xfrm>
              <a:off x="-12590483" y="3361957"/>
              <a:ext cx="5878150" cy="1516377"/>
              <a:chOff x="-13492187" y="4426078"/>
              <a:chExt cx="5878150" cy="1516377"/>
            </a:xfrm>
          </p:grpSpPr>
          <p:sp>
            <p:nvSpPr>
              <p:cNvPr id="114" name="Скругленный прямоугольник 113"/>
              <p:cNvSpPr/>
              <p:nvPr/>
            </p:nvSpPr>
            <p:spPr>
              <a:xfrm>
                <a:off x="-11203815" y="4539639"/>
                <a:ext cx="3589778" cy="754290"/>
              </a:xfrm>
              <a:prstGeom prst="roundRect">
                <a:avLst>
                  <a:gd name="adj" fmla="val 5920"/>
                </a:avLst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17" name="Picture 8" descr="дорога, компьютерные иконки, шоссе">
                <a:extLst>
                  <a:ext uri="{FF2B5EF4-FFF2-40B4-BE49-F238E27FC236}">
                    <a16:creationId xmlns:a16="http://schemas.microsoft.com/office/drawing/2014/main" id="{1E23970C-B708-4F92-AF77-F4A306A952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61498" y="4426078"/>
                <a:ext cx="1467773" cy="10233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8" name="TextBox 224"/>
              <p:cNvSpPr txBox="1">
                <a:spLocks noChangeArrowheads="1"/>
              </p:cNvSpPr>
              <p:nvPr/>
            </p:nvSpPr>
            <p:spPr bwMode="auto">
              <a:xfrm>
                <a:off x="-10018723" y="4792273"/>
                <a:ext cx="1427689" cy="409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3061" tIns="11531" rIns="23061" bIns="11531" anchor="ctr">
                <a:spAutoFit/>
              </a:bodyPr>
              <a:lstStyle>
                <a:lvl1pPr defTabSz="460375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460375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460375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460375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460375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60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60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60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60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r>
                  <a:rPr lang="uz-Cyrl-UZ" altLang="ru-RU" sz="1200" b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Тош </a:t>
                </a:r>
                <a:r>
                  <a:rPr lang="uz-Cyrl-UZ" altLang="ru-RU" sz="1200" b="1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йўллар 6,5 </a:t>
                </a:r>
                <a:r>
                  <a:rPr lang="uz-Cyrl-UZ" sz="12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км</a:t>
                </a:r>
                <a:endParaRPr lang="en-US" sz="1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uz-Cyrl-UZ" altLang="ru-RU" sz="12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-10308482" y="4576793"/>
                <a:ext cx="2192987" cy="216769"/>
              </a:xfrm>
              <a:prstGeom prst="rect">
                <a:avLst/>
              </a:prstGeom>
              <a:noFill/>
              <a:effectLst/>
            </p:spPr>
            <p:txBody>
              <a:bodyPr wrap="square" lIns="23061" tIns="11531" rIns="23061" bIns="11531" anchor="ctr">
                <a:spAutoFit/>
              </a:bodyPr>
              <a:lstStyle/>
              <a:p>
                <a:pPr algn="ctr" defTabSz="46113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z-Cyrl-UZ" sz="12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Асфальт </a:t>
                </a:r>
                <a:r>
                  <a:rPr lang="uz-Cyrl-UZ" sz="12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йўллар 13,1 </a:t>
                </a:r>
                <a:r>
                  <a:rPr lang="uz-Cyrl-UZ" sz="12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км</a:t>
                </a:r>
                <a:endParaRPr lang="en-US" sz="1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-10391713" y="5017586"/>
                <a:ext cx="2192987" cy="216769"/>
              </a:xfrm>
              <a:prstGeom prst="rect">
                <a:avLst/>
              </a:prstGeom>
              <a:noFill/>
              <a:effectLst/>
            </p:spPr>
            <p:txBody>
              <a:bodyPr wrap="square" lIns="23061" tIns="11531" rIns="23061" bIns="11531" anchor="ctr">
                <a:spAutoFit/>
              </a:bodyPr>
              <a:lstStyle/>
              <a:p>
                <a:pPr algn="ctr" defTabSz="46113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uz-Cyrl-UZ" sz="12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Тупроқ  </a:t>
                </a:r>
                <a:r>
                  <a:rPr lang="uz-Cyrl-UZ" sz="1200" b="1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йўллар 1,4 км</a:t>
                </a:r>
                <a:endParaRPr lang="en-US" sz="1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Скругленный прямоугольник 113">
                <a:extLst>
                  <a:ext uri="{FF2B5EF4-FFF2-40B4-BE49-F238E27FC236}">
                    <a16:creationId xmlns:a16="http://schemas.microsoft.com/office/drawing/2014/main" id="{06B8818E-17B2-49C5-9968-99B6F3845658}"/>
                  </a:ext>
                </a:extLst>
              </p:cNvPr>
              <p:cNvSpPr/>
              <p:nvPr/>
            </p:nvSpPr>
            <p:spPr>
              <a:xfrm>
                <a:off x="-13492187" y="5369826"/>
                <a:ext cx="5878150" cy="572629"/>
              </a:xfrm>
              <a:prstGeom prst="roundRect">
                <a:avLst>
                  <a:gd name="adj" fmla="val 5920"/>
                </a:avLst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56" name="Picture 8" descr="дорога, компьютерные иконки, шоссе">
              <a:extLst>
                <a:ext uri="{FF2B5EF4-FFF2-40B4-BE49-F238E27FC236}">
                  <a16:creationId xmlns:a16="http://schemas.microsoft.com/office/drawing/2014/main" id="{1E23970C-B708-4F92-AF77-F4A306A952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90125" y="5190363"/>
              <a:ext cx="1237125" cy="104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-10174599" y="3066993"/>
              <a:ext cx="1647498" cy="384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Мавжуд ҳолат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-11952977" y="3531991"/>
              <a:ext cx="1502976" cy="673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Жами йўллар</a:t>
              </a:r>
              <a:br>
                <a:rPr lang="uz-Cyrl-UZ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uz-Cyrl-UZ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21,0 </a:t>
              </a:r>
              <a:r>
                <a:rPr lang="uz-Cyrl-UZ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-10070356" y="4252978"/>
              <a:ext cx="14245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Муаммолар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12119117" y="4458761"/>
              <a:ext cx="5481199" cy="352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Мавжуд тош йўлларни таъмирлаш, асфалът қилиш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-12428056" y="4911873"/>
              <a:ext cx="5492979" cy="384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2023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йил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якунигача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амалга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ошириладиган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ишлар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6118393" y="690836"/>
            <a:ext cx="6015550" cy="2771062"/>
            <a:chOff x="-735885" y="4078474"/>
            <a:chExt cx="6015550" cy="2888541"/>
          </a:xfrm>
        </p:grpSpPr>
        <p:sp>
          <p:nvSpPr>
            <p:cNvPr id="237" name="Овал 236">
              <a:extLst>
                <a:ext uri="{FF2B5EF4-FFF2-40B4-BE49-F238E27FC236}">
                  <a16:creationId xmlns:a16="http://schemas.microsoft.com/office/drawing/2014/main" id="{D2F004D3-D72A-44AE-823B-AAE19BEBA246}"/>
                </a:ext>
              </a:extLst>
            </p:cNvPr>
            <p:cNvSpPr/>
            <p:nvPr/>
          </p:nvSpPr>
          <p:spPr>
            <a:xfrm>
              <a:off x="-505951" y="6246116"/>
              <a:ext cx="1064651" cy="701074"/>
            </a:xfrm>
            <a:prstGeom prst="ellipse">
              <a:avLst/>
            </a:prstGeom>
            <a:solidFill>
              <a:srgbClr val="C7A1E3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8" name="Picture 2" descr="Кран Питьевая вода Водопровод Труба Компьютерные Иконки, вода, угол, текст,  логотип png | PNGWing">
              <a:extLst>
                <a:ext uri="{FF2B5EF4-FFF2-40B4-BE49-F238E27FC236}">
                  <a16:creationId xmlns:a16="http://schemas.microsoft.com/office/drawing/2014/main" id="{166A4F76-7966-4E50-936B-F650223DC6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34316" y="6319197"/>
              <a:ext cx="734168" cy="50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" name="Овал 101">
              <a:extLst>
                <a:ext uri="{FF2B5EF4-FFF2-40B4-BE49-F238E27FC236}">
                  <a16:creationId xmlns:a16="http://schemas.microsoft.com/office/drawing/2014/main" id="{D2F004D3-D72A-44AE-823B-AAE19BEBA246}"/>
                </a:ext>
              </a:extLst>
            </p:cNvPr>
            <p:cNvSpPr/>
            <p:nvPr/>
          </p:nvSpPr>
          <p:spPr>
            <a:xfrm>
              <a:off x="4134342" y="6265941"/>
              <a:ext cx="1064651" cy="701074"/>
            </a:xfrm>
            <a:prstGeom prst="ellipse">
              <a:avLst/>
            </a:prstGeom>
            <a:solidFill>
              <a:srgbClr val="C7A1E3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3" name="Picture 2" descr="C:\Users\user\Desktop\water-tower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2933" y="6346868"/>
              <a:ext cx="634928" cy="52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Прямоугольник 77"/>
            <p:cNvSpPr/>
            <p:nvPr/>
          </p:nvSpPr>
          <p:spPr>
            <a:xfrm>
              <a:off x="1310339" y="4078474"/>
              <a:ext cx="1659685" cy="384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Мавжуд ҳолат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-393080" y="4417157"/>
              <a:ext cx="1763623" cy="673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Сув тармоқлари</a:t>
              </a:r>
            </a:p>
            <a:p>
              <a:pPr algn="ctr"/>
              <a:r>
                <a:rPr lang="uz-Cyrl-UZ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12,4 </a:t>
              </a:r>
              <a:r>
                <a:rPr lang="uz-Cyrl-UZ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км </a:t>
              </a:r>
              <a:endPara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1410690" y="4951712"/>
              <a:ext cx="1424557" cy="384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Муаммолар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-735885" y="5243718"/>
              <a:ext cx="6015550" cy="609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Сув иншоотлари ва тармоқлари қисман таъмирталаб ҳолда;</a:t>
              </a:r>
            </a:p>
            <a:p>
              <a:r>
                <a:rPr lang="uz-Cyrl-UZ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Ичимлик суви билан таъминланиш </a:t>
              </a:r>
              <a:r>
                <a:rPr lang="uz-Cyrl-UZ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даражаси яхши;</a:t>
              </a:r>
              <a:endParaRPr lang="uz-Cyrl-UZ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-279187" y="5872572"/>
              <a:ext cx="5037405" cy="384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2023-2024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йилда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амалга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ошириладиган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ишлар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2470237" y="4399016"/>
              <a:ext cx="1819601" cy="673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uz-Cyrl-UZ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Сув иншоотлари</a:t>
              </a:r>
              <a:br>
                <a:rPr lang="uz-Cyrl-UZ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uz-Cyrl-UZ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</a:t>
              </a:r>
              <a:r>
                <a:rPr lang="uz-Cyrl-UZ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та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Прямоугольник 99"/>
          <p:cNvSpPr/>
          <p:nvPr/>
        </p:nvSpPr>
        <p:spPr>
          <a:xfrm>
            <a:off x="52016" y="716518"/>
            <a:ext cx="17522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Ички йўллар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6150462" y="690836"/>
            <a:ext cx="17522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Ичимлик суви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309F2B9D-94ED-4516-A658-9A9F9B4F237C}"/>
              </a:ext>
            </a:extLst>
          </p:cNvPr>
          <p:cNvCxnSpPr>
            <a:cxnSpLocks/>
          </p:cNvCxnSpPr>
          <p:nvPr/>
        </p:nvCxnSpPr>
        <p:spPr bwMode="auto">
          <a:xfrm>
            <a:off x="6052643" y="690836"/>
            <a:ext cx="0" cy="60753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1CDABE18-EA0E-4204-AC48-E2F75B7E1238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" y="3625029"/>
            <a:ext cx="60465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BB0E3C89-07E1-4BBE-979D-D894BCEE8F33}"/>
              </a:ext>
            </a:extLst>
          </p:cNvPr>
          <p:cNvSpPr/>
          <p:nvPr/>
        </p:nvSpPr>
        <p:spPr>
          <a:xfrm>
            <a:off x="32966" y="3634394"/>
            <a:ext cx="196949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 энергия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CA983ED9-095A-4B2F-B237-579A48CE1769}"/>
              </a:ext>
            </a:extLst>
          </p:cNvPr>
          <p:cNvSpPr/>
          <p:nvPr/>
        </p:nvSpPr>
        <p:spPr>
          <a:xfrm>
            <a:off x="6089329" y="4291650"/>
            <a:ext cx="17522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Табиий газ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3FD5D95-0B8E-4487-A694-7942F1CC68A5}"/>
              </a:ext>
            </a:extLst>
          </p:cNvPr>
          <p:cNvSpPr/>
          <p:nvPr/>
        </p:nvSpPr>
        <p:spPr>
          <a:xfrm>
            <a:off x="7362240" y="2781300"/>
            <a:ext cx="3800410" cy="667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Янги сув иншоотлари ва тармоқлари қуриш.</a:t>
            </a:r>
            <a:endParaRPr lang="ru-RU" dirty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BB17880E-4071-48C4-94AC-041B2ACF3AC1}"/>
              </a:ext>
            </a:extLst>
          </p:cNvPr>
          <p:cNvSpPr/>
          <p:nvPr/>
        </p:nvSpPr>
        <p:spPr>
          <a:xfrm>
            <a:off x="2520161" y="3641410"/>
            <a:ext cx="1659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Мавжуд ҳолат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206642EC-7C92-4FF6-A3E8-0D36065D1B6D}"/>
              </a:ext>
            </a:extLst>
          </p:cNvPr>
          <p:cNvSpPr/>
          <p:nvPr/>
        </p:nvSpPr>
        <p:spPr>
          <a:xfrm>
            <a:off x="8160224" y="4465210"/>
            <a:ext cx="1659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Мавжуд ҳолат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DE5738A2-CEE5-4BC3-B3F3-E21682D3E392}"/>
              </a:ext>
            </a:extLst>
          </p:cNvPr>
          <p:cNvSpPr/>
          <p:nvPr/>
        </p:nvSpPr>
        <p:spPr>
          <a:xfrm>
            <a:off x="716961" y="4011970"/>
            <a:ext cx="13484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ТПлар сони</a:t>
            </a:r>
            <a:br>
              <a:rPr lang="uz-Cyrl-UZ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7F95AC01-F088-424D-8345-5EBC6A50D9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47" y="4132833"/>
            <a:ext cx="509014" cy="499181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C8BC3A2A-9BEC-4E0B-B279-60BD19603E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08" y="4089934"/>
            <a:ext cx="488583" cy="602513"/>
          </a:xfrm>
          <a:prstGeom prst="rect">
            <a:avLst/>
          </a:prstGeom>
        </p:spPr>
      </p:pic>
      <p:pic>
        <p:nvPicPr>
          <p:cNvPr id="92" name="Picture 3" descr="C:\Users\user\Desktop\images.jpg">
            <a:extLst>
              <a:ext uri="{FF2B5EF4-FFF2-40B4-BE49-F238E27FC236}">
                <a16:creationId xmlns:a16="http://schemas.microsoft.com/office/drawing/2014/main" id="{9432C5E0-AFA3-40CC-B232-985FE7AFC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658" y="4048673"/>
            <a:ext cx="435360" cy="63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6A2A1AFE-4B53-403E-B817-0A15AA83AE33}"/>
              </a:ext>
            </a:extLst>
          </p:cNvPr>
          <p:cNvSpPr/>
          <p:nvPr/>
        </p:nvSpPr>
        <p:spPr>
          <a:xfrm>
            <a:off x="2599434" y="4011970"/>
            <a:ext cx="936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Тармоқ</a:t>
            </a:r>
            <a:br>
              <a:rPr lang="uz-Cyrl-UZ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21,2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id="{A9BAE6B0-741A-481A-95B4-169D21BD8B61}"/>
              </a:ext>
            </a:extLst>
          </p:cNvPr>
          <p:cNvSpPr/>
          <p:nvPr/>
        </p:nvSpPr>
        <p:spPr>
          <a:xfrm>
            <a:off x="4502394" y="4011970"/>
            <a:ext cx="10933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Устунлар</a:t>
            </a:r>
            <a:br>
              <a:rPr lang="uz-Cyrl-UZ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525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C1129D30-4922-459E-8433-9BC75820C3DE}"/>
              </a:ext>
            </a:extLst>
          </p:cNvPr>
          <p:cNvSpPr/>
          <p:nvPr/>
        </p:nvSpPr>
        <p:spPr>
          <a:xfrm>
            <a:off x="2607584" y="4644020"/>
            <a:ext cx="1424557" cy="354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Муаммолар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id="{AE497AD2-5E23-4890-9C6B-04CF6CF0BC74}"/>
              </a:ext>
            </a:extLst>
          </p:cNvPr>
          <p:cNvSpPr/>
          <p:nvPr/>
        </p:nvSpPr>
        <p:spPr>
          <a:xfrm>
            <a:off x="556038" y="4958735"/>
            <a:ext cx="5481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Мавжуд ТП ларни таъмирлаш (қўшимча ТП қуриш), тармоқ устунларини янгисига алиштириш</a:t>
            </a: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29F74A65-4197-4E01-99EB-883BD9158BF1}"/>
              </a:ext>
            </a:extLst>
          </p:cNvPr>
          <p:cNvSpPr/>
          <p:nvPr/>
        </p:nvSpPr>
        <p:spPr>
          <a:xfrm>
            <a:off x="468619" y="5519627"/>
            <a:ext cx="5037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2023-2024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йилда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амалга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ошириладиган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ишлар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id="{5013BACF-8386-470A-8B02-50E346E20FC7}"/>
              </a:ext>
            </a:extLst>
          </p:cNvPr>
          <p:cNvSpPr/>
          <p:nvPr/>
        </p:nvSpPr>
        <p:spPr>
          <a:xfrm>
            <a:off x="128534" y="5926195"/>
            <a:ext cx="16528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ТП таъмирлаш</a:t>
            </a:r>
            <a:br>
              <a:rPr lang="uz-Cyrl-UZ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Прямоугольник 105">
            <a:extLst>
              <a:ext uri="{FF2B5EF4-FFF2-40B4-BE49-F238E27FC236}">
                <a16:creationId xmlns:a16="http://schemas.microsoft.com/office/drawing/2014/main" id="{F4277010-DE8A-4D3C-B5E2-D02165231729}"/>
              </a:ext>
            </a:extLst>
          </p:cNvPr>
          <p:cNvSpPr/>
          <p:nvPr/>
        </p:nvSpPr>
        <p:spPr>
          <a:xfrm>
            <a:off x="1756851" y="5926195"/>
            <a:ext cx="19564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Янги ТП ўрнатиш</a:t>
            </a:r>
            <a:b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та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0D11C6DD-1B1A-471F-83F7-5289C0342171}"/>
              </a:ext>
            </a:extLst>
          </p:cNvPr>
          <p:cNvSpPr/>
          <p:nvPr/>
        </p:nvSpPr>
        <p:spPr>
          <a:xfrm>
            <a:off x="3680079" y="5917957"/>
            <a:ext cx="2373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Симёғоч алмаштириш</a:t>
            </a:r>
            <a:br>
              <a:rPr lang="uz-Cyrl-UZ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3FAF7CB0-84D5-448F-A35A-16DD6F7EB079}"/>
              </a:ext>
            </a:extLst>
          </p:cNvPr>
          <p:cNvCxnSpPr>
            <a:cxnSpLocks/>
          </p:cNvCxnSpPr>
          <p:nvPr/>
        </p:nvCxnSpPr>
        <p:spPr>
          <a:xfrm>
            <a:off x="42491" y="5519627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id="{2AAD58E2-5032-437F-80FB-B0A53AA9E055}"/>
              </a:ext>
            </a:extLst>
          </p:cNvPr>
          <p:cNvCxnSpPr>
            <a:cxnSpLocks/>
          </p:cNvCxnSpPr>
          <p:nvPr/>
        </p:nvCxnSpPr>
        <p:spPr>
          <a:xfrm>
            <a:off x="6118212" y="5670825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>
            <a:extLst>
              <a:ext uri="{FF2B5EF4-FFF2-40B4-BE49-F238E27FC236}">
                <a16:creationId xmlns:a16="http://schemas.microsoft.com/office/drawing/2014/main" id="{59E02DCA-5B4D-4637-A6F7-468F9F0D3259}"/>
              </a:ext>
            </a:extLst>
          </p:cNvPr>
          <p:cNvCxnSpPr>
            <a:cxnSpLocks/>
          </p:cNvCxnSpPr>
          <p:nvPr/>
        </p:nvCxnSpPr>
        <p:spPr>
          <a:xfrm>
            <a:off x="21634" y="2481669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114">
            <a:extLst>
              <a:ext uri="{FF2B5EF4-FFF2-40B4-BE49-F238E27FC236}">
                <a16:creationId xmlns:a16="http://schemas.microsoft.com/office/drawing/2014/main" id="{41CBC40C-8D24-48EC-95F4-675057616CFC}"/>
              </a:ext>
            </a:extLst>
          </p:cNvPr>
          <p:cNvGrpSpPr/>
          <p:nvPr/>
        </p:nvGrpSpPr>
        <p:grpSpPr>
          <a:xfrm>
            <a:off x="9682893" y="4828448"/>
            <a:ext cx="1082386" cy="805028"/>
            <a:chOff x="8883219" y="1391768"/>
            <a:chExt cx="1412992" cy="1050917"/>
          </a:xfrm>
        </p:grpSpPr>
        <p:pic>
          <p:nvPicPr>
            <p:cNvPr id="116" name="Picture 2" descr="30l Disposable Helium Tank For Balloon Filled With Pure Gas Helium - Buy  Helium Tank For Balloons,Cooking Gas,Helium Gas Price Product on Alibaba.com">
              <a:extLst>
                <a:ext uri="{FF2B5EF4-FFF2-40B4-BE49-F238E27FC236}">
                  <a16:creationId xmlns:a16="http://schemas.microsoft.com/office/drawing/2014/main" id="{806D6CFC-F761-4034-BB2C-63DAB1F114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2" t="17900" r="29339" b="8500"/>
            <a:stretch/>
          </p:blipFill>
          <p:spPr bwMode="auto">
            <a:xfrm>
              <a:off x="8883219" y="1584147"/>
              <a:ext cx="471138" cy="85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0" name="Picture 2" descr="30l Disposable Helium Tank For Balloon Filled With Pure Gas Helium - Buy  Helium Tank For Balloons,Cooking Gas,Helium Gas Price Product on Alibaba.com">
              <a:extLst>
                <a:ext uri="{FF2B5EF4-FFF2-40B4-BE49-F238E27FC236}">
                  <a16:creationId xmlns:a16="http://schemas.microsoft.com/office/drawing/2014/main" id="{A79F3A19-3622-441F-82F7-278DFC1577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2" t="17900" r="29339" b="8500"/>
            <a:stretch/>
          </p:blipFill>
          <p:spPr bwMode="auto">
            <a:xfrm>
              <a:off x="9354357" y="1391768"/>
              <a:ext cx="471138" cy="85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" name="Picture 2" descr="30l Disposable Helium Tank For Balloon Filled With Pure Gas Helium - Buy  Helium Tank For Balloons,Cooking Gas,Helium Gas Price Product on Alibaba.com">
              <a:extLst>
                <a:ext uri="{FF2B5EF4-FFF2-40B4-BE49-F238E27FC236}">
                  <a16:creationId xmlns:a16="http://schemas.microsoft.com/office/drawing/2014/main" id="{225C46AF-8D73-4534-B804-F4F491C96FB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2" t="17900" r="29339" b="8500"/>
            <a:stretch/>
          </p:blipFill>
          <p:spPr bwMode="auto">
            <a:xfrm>
              <a:off x="9825073" y="1577133"/>
              <a:ext cx="471138" cy="85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4" name="Прямоугольник 123">
            <a:extLst>
              <a:ext uri="{FF2B5EF4-FFF2-40B4-BE49-F238E27FC236}">
                <a16:creationId xmlns:a16="http://schemas.microsoft.com/office/drawing/2014/main" id="{41D2C392-725C-4188-B106-3484B41B5E5C}"/>
              </a:ext>
            </a:extLst>
          </p:cNvPr>
          <p:cNvSpPr/>
          <p:nvPr/>
        </p:nvSpPr>
        <p:spPr>
          <a:xfrm>
            <a:off x="6825275" y="5015883"/>
            <a:ext cx="21109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 баллонлар сони</a:t>
            </a:r>
            <a:br>
              <a:rPr lang="uz-Cyrl-U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дона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715B1BE1-155A-4E87-9E25-6CFA3780FDF2}"/>
              </a:ext>
            </a:extLst>
          </p:cNvPr>
          <p:cNvSpPr/>
          <p:nvPr/>
        </p:nvSpPr>
        <p:spPr>
          <a:xfrm>
            <a:off x="8343312" y="5642317"/>
            <a:ext cx="1424557" cy="354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Муаммолар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DD5C3247-8193-4465-B8A2-60BDAA04D70A}"/>
              </a:ext>
            </a:extLst>
          </p:cNvPr>
          <p:cNvSpPr/>
          <p:nvPr/>
        </p:nvSpPr>
        <p:spPr>
          <a:xfrm>
            <a:off x="6453840" y="5928560"/>
            <a:ext cx="5481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1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Суюлтирилган газ баллонларига аҳолининг эҳтиёжи мавжуд 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 дона</a:t>
            </a:r>
          </a:p>
        </p:txBody>
      </p:sp>
      <p:cxnSp>
        <p:nvCxnSpPr>
          <p:cNvPr id="130" name="Прямая соединительная линия 129">
            <a:extLst>
              <a:ext uri="{FF2B5EF4-FFF2-40B4-BE49-F238E27FC236}">
                <a16:creationId xmlns:a16="http://schemas.microsoft.com/office/drawing/2014/main" id="{BA6EB4B5-A2BF-4E54-A937-706B1932E8E3}"/>
              </a:ext>
            </a:extLst>
          </p:cNvPr>
          <p:cNvCxnSpPr>
            <a:cxnSpLocks/>
          </p:cNvCxnSpPr>
          <p:nvPr/>
        </p:nvCxnSpPr>
        <p:spPr>
          <a:xfrm>
            <a:off x="6110707" y="6497847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>
            <a:extLst>
              <a:ext uri="{FF2B5EF4-FFF2-40B4-BE49-F238E27FC236}">
                <a16:creationId xmlns:a16="http://schemas.microsoft.com/office/drawing/2014/main" id="{7FFCFFF8-D6A6-405E-8635-EF66FE99480B}"/>
              </a:ext>
            </a:extLst>
          </p:cNvPr>
          <p:cNvCxnSpPr>
            <a:cxnSpLocks/>
          </p:cNvCxnSpPr>
          <p:nvPr/>
        </p:nvCxnSpPr>
        <p:spPr>
          <a:xfrm>
            <a:off x="6089329" y="1586882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>
            <a:extLst>
              <a:ext uri="{FF2B5EF4-FFF2-40B4-BE49-F238E27FC236}">
                <a16:creationId xmlns:a16="http://schemas.microsoft.com/office/drawing/2014/main" id="{734788B4-2DA6-4AFC-9D07-B3555D7FFC62}"/>
              </a:ext>
            </a:extLst>
          </p:cNvPr>
          <p:cNvCxnSpPr>
            <a:cxnSpLocks/>
          </p:cNvCxnSpPr>
          <p:nvPr/>
        </p:nvCxnSpPr>
        <p:spPr>
          <a:xfrm>
            <a:off x="6089329" y="2396550"/>
            <a:ext cx="5985221" cy="8632"/>
          </a:xfrm>
          <a:prstGeom prst="line">
            <a:avLst/>
          </a:prstGeom>
          <a:ln w="952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id="{1CDABE18-EA0E-4204-AC48-E2F75B7E1238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6034220" y="4230520"/>
            <a:ext cx="6157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6277608" y="3487275"/>
            <a:ext cx="16610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Янги сув иншооти қуриш</a:t>
            </a:r>
            <a:b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та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8180355" y="3511990"/>
            <a:ext cx="16610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Сув иншоотини таъмирлаш</a:t>
            </a:r>
            <a:b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та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9974033" y="3520229"/>
            <a:ext cx="16610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Янги тармоқ</a:t>
            </a:r>
            <a:b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тортиш</a:t>
            </a:r>
            <a:b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1,4 км</a:t>
            </a:r>
          </a:p>
        </p:txBody>
      </p:sp>
    </p:spTree>
    <p:extLst>
      <p:ext uri="{BB962C8B-B14F-4D97-AF65-F5344CB8AC3E}">
        <p14:creationId xmlns:p14="http://schemas.microsoft.com/office/powerpoint/2010/main" val="16447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940523" y="2327936"/>
            <a:ext cx="10154196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МАҲАЛЛАЛАРНИ ИЖТИМОИЙ-ИҚТИСОДИЙ РИВОЖЛАНТИРИШ ЙЎНАЛИШЛАРИ</a:t>
            </a:r>
            <a:endParaRPr lang="ru-RU" sz="36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Развитие иконка: векторные изображения и иллюстрации ...">
            <a:extLst>
              <a:ext uri="{FF2B5EF4-FFF2-40B4-BE49-F238E27FC236}">
                <a16:creationId xmlns:a16="http://schemas.microsoft.com/office/drawing/2014/main" id="{2AE93049-3567-4888-9936-0A558707A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384" y="3739515"/>
            <a:ext cx="2495822" cy="249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547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F570A8E-4E58-6E64-EE22-296E662A58A9}"/>
              </a:ext>
            </a:extLst>
          </p:cNvPr>
          <p:cNvSpPr/>
          <p:nvPr/>
        </p:nvSpPr>
        <p:spPr>
          <a:xfrm rot="5400000" flipH="1">
            <a:off x="5858401" y="-5857731"/>
            <a:ext cx="475200" cy="12191145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D1C2402-4ABA-43AA-8796-6D37F81CF7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74735"/>
          <a:stretch/>
        </p:blipFill>
        <p:spPr>
          <a:xfrm>
            <a:off x="88044" y="11151"/>
            <a:ext cx="487901" cy="44618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C617204-41A9-4FBD-8EFF-1F1E37159AB9}"/>
              </a:ext>
            </a:extLst>
          </p:cNvPr>
          <p:cNvSpPr/>
          <p:nvPr/>
        </p:nvSpPr>
        <p:spPr>
          <a:xfrm flipH="1">
            <a:off x="752473" y="68110"/>
            <a:ext cx="1127867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Latn-UZ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I-</a:t>
            </a:r>
            <a:r>
              <a:rPr lang="uz-Cyrl-UZ" sz="1600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БОСҚИЧ: МАҲАЛЛАНИНГ ИЖТИМОИЙ-ИҚТИСОДИЙ ҲОЛАТИ ВА РИВОЖЛАНИШ ДИНАМИКАСИНИ БАҲОЛАШ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CD4195DD-3D30-4B56-9BE1-07140FA0DE4D}"/>
              </a:ext>
            </a:extLst>
          </p:cNvPr>
          <p:cNvSpPr/>
          <p:nvPr/>
        </p:nvSpPr>
        <p:spPr>
          <a:xfrm>
            <a:off x="285045" y="720920"/>
            <a:ext cx="3709004" cy="218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CD3D2153-31B2-401B-A60C-6782E4456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62" y="713470"/>
            <a:ext cx="3709005" cy="292388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  </a:t>
            </a:r>
            <a:r>
              <a:rPr lang="ru-RU" altLang="ru-RU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АҲОЛИНИНГ ТАРКИБИ ВА ТУЗИЛИШИ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6211D1-A623-41A4-9153-837CF20A7162}"/>
              </a:ext>
            </a:extLst>
          </p:cNvPr>
          <p:cNvSpPr/>
          <p:nvPr/>
        </p:nvSpPr>
        <p:spPr>
          <a:xfrm>
            <a:off x="486043" y="1088486"/>
            <a:ext cx="24720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аҳоли сони ва ўсиши; 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ёш бўйича таркиби;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хотин қизлар сони;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хонадон сони;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оила сони</a:t>
            </a:r>
            <a:endParaRPr lang="ru-RU" sz="1400" dirty="0"/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A905306D-CA79-4DB1-8D36-92F337F105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94121" y="2530592"/>
            <a:ext cx="330628" cy="311753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5DD73A9F-5F4E-47FC-88E0-46A56C914D83}"/>
              </a:ext>
            </a:extLst>
          </p:cNvPr>
          <p:cNvSpPr/>
          <p:nvPr/>
        </p:nvSpPr>
        <p:spPr>
          <a:xfrm>
            <a:off x="4301234" y="720919"/>
            <a:ext cx="3796036" cy="2187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4" name="Прямоугольник 137">
            <a:extLst>
              <a:ext uri="{FF2B5EF4-FFF2-40B4-BE49-F238E27FC236}">
                <a16:creationId xmlns:a16="http://schemas.microsoft.com/office/drawing/2014/main" id="{0FC61648-E630-4D9E-9D8F-0867965A0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4324" y="710701"/>
            <a:ext cx="3823102" cy="292388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 РИВОЖЛАНИШ ҲОЛАТИ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F3F788C7-4319-4E8D-9998-375D6C68AD27}"/>
              </a:ext>
            </a:extLst>
          </p:cNvPr>
          <p:cNvSpPr/>
          <p:nvPr/>
        </p:nvSpPr>
        <p:spPr>
          <a:xfrm>
            <a:off x="4281079" y="1042688"/>
            <a:ext cx="37090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тадбиркорлик субъектлари сони ва фаолият йўналиши;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ўзини-ўзи банд қилган аҳоли сони;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ижара асосида ажратилган ер майдонлари ва томорқадан самарали фойдаланиш, суғориш суви таъминотини бахолаш;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драйверларни аниқлаш ва б.</a:t>
            </a:r>
            <a:endParaRPr lang="ru-RU" sz="1400" dirty="0"/>
          </a:p>
        </p:txBody>
      </p:sp>
      <p:pic>
        <p:nvPicPr>
          <p:cNvPr id="58" name="Picture 10" descr="Такси – Бесплатные иконки: транспорт">
            <a:extLst>
              <a:ext uri="{FF2B5EF4-FFF2-40B4-BE49-F238E27FC236}">
                <a16:creationId xmlns:a16="http://schemas.microsoft.com/office/drawing/2014/main" id="{141CB01C-7CC4-4E5F-BFB7-FF63465C6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51" y="2502412"/>
            <a:ext cx="403971" cy="3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ADA2723-3834-4AA0-98CB-24EF68A8E5CC}"/>
              </a:ext>
            </a:extLst>
          </p:cNvPr>
          <p:cNvGrpSpPr/>
          <p:nvPr/>
        </p:nvGrpSpPr>
        <p:grpSpPr>
          <a:xfrm>
            <a:off x="4205304" y="3252654"/>
            <a:ext cx="3858336" cy="3274415"/>
            <a:chOff x="4205304" y="3252654"/>
            <a:chExt cx="3858336" cy="3274415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F932141E-B36D-4E03-8C64-EDD052E7F903}"/>
                </a:ext>
              </a:extLst>
            </p:cNvPr>
            <p:cNvGrpSpPr/>
            <p:nvPr/>
          </p:nvGrpSpPr>
          <p:grpSpPr>
            <a:xfrm>
              <a:off x="4205304" y="3252654"/>
              <a:ext cx="3858336" cy="3274415"/>
              <a:chOff x="4725258" y="3252654"/>
              <a:chExt cx="3858336" cy="3274415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EC6CE6F7-5057-48EA-A91B-1B1F0F5167AF}"/>
                  </a:ext>
                </a:extLst>
              </p:cNvPr>
              <p:cNvSpPr/>
              <p:nvPr/>
            </p:nvSpPr>
            <p:spPr>
              <a:xfrm>
                <a:off x="4725258" y="3252654"/>
                <a:ext cx="3838180" cy="327441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Gilroy" panose="00000500000000000000" pitchFamily="2" charset="-52"/>
                  <a:cs typeface="Arial" panose="020B0604020202020204" pitchFamily="34" charset="0"/>
                </a:endParaRPr>
              </a:p>
            </p:txBody>
          </p:sp>
          <p:sp>
            <p:nvSpPr>
              <p:cNvPr id="37" name="Прямоугольник 137">
                <a:extLst>
                  <a:ext uri="{FF2B5EF4-FFF2-40B4-BE49-F238E27FC236}">
                    <a16:creationId xmlns:a16="http://schemas.microsoft.com/office/drawing/2014/main" id="{DEDCC300-5E6A-48FC-81EB-3F8EBF01A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010" y="3257014"/>
                <a:ext cx="3830584" cy="292388"/>
              </a:xfrm>
              <a:prstGeom prst="rect">
                <a:avLst/>
              </a:prstGeom>
              <a:solidFill>
                <a:srgbClr val="4472C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ru-RU" altLang="ru-RU" sz="13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РЕСУРСЛАР ВА МОЛИЯВИЙ ҲОЛАТ</a:t>
                </a:r>
              </a:p>
            </p:txBody>
          </p: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B0AA73A7-71A8-45D5-B4DB-76A329CCDE6F}"/>
                  </a:ext>
                </a:extLst>
              </p:cNvPr>
              <p:cNvSpPr/>
              <p:nvPr/>
            </p:nvSpPr>
            <p:spPr>
              <a:xfrm>
                <a:off x="4793728" y="3602818"/>
                <a:ext cx="3479416" cy="2893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бўш бино ва ер майдонлари аниқлаш, уларни фойдаланишга топширишни бахолаш;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ўзлаштириш мумкин бўлган ер майдонлари;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табиий бойликлар;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кичик </a:t>
                </a:r>
                <a:r>
                  <a:rPr lang="uz-Cyrl-UZ" sz="1400" noProof="1">
                    <a:latin typeface="Times New Roman" panose="02020603050405020304" pitchFamily="18" charset="0"/>
                    <a:ea typeface="Calibri" panose="020F0502020204030204" pitchFamily="34" charset="0"/>
                  </a:rPr>
                  <a:t>саноат зоналари;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noProof="1">
                    <a:latin typeface="Times New Roman" panose="02020603050405020304" pitchFamily="18" charset="0"/>
                    <a:ea typeface="Calibri" panose="020F0502020204030204" pitchFamily="34" charset="0"/>
                  </a:rPr>
                  <a:t>ажратиладиган субсидия, кредит ва грантлар миқдори;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noProof="1">
                    <a:latin typeface="Times New Roman" panose="02020603050405020304" pitchFamily="18" charset="0"/>
                    <a:ea typeface="Calibri" panose="020F0502020204030204" pitchFamily="34" charset="0"/>
                  </a:rPr>
                  <a:t>ижтимоий дафтарлардаги маблағлар;</a:t>
                </a:r>
              </a:p>
              <a:p>
                <a:pPr marL="182563" indent="-182563" algn="just">
                  <a:buFont typeface="Arial" panose="020B0604020202020204" pitchFamily="34" charset="0"/>
                  <a:buChar char="•"/>
                </a:pPr>
                <a:r>
                  <a:rPr lang="uz-Cyrl-UZ" sz="1400" noProof="1">
                    <a:latin typeface="Times New Roman" panose="02020603050405020304" pitchFamily="18" charset="0"/>
                    <a:ea typeface="Calibri" panose="020F0502020204030204" pitchFamily="34" charset="0"/>
                  </a:rPr>
                  <a:t>маҳалла бюджети, инвестициялар, хомийлик маблағларини жалб этиш имкониятлари</a:t>
                </a:r>
              </a:p>
            </p:txBody>
          </p:sp>
        </p:grpSp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A82DAD38-41C7-462F-9D3E-967400EF4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669085" y="6212344"/>
              <a:ext cx="305149" cy="228539"/>
            </a:xfrm>
            <a:prstGeom prst="rect">
              <a:avLst/>
            </a:prstGeom>
          </p:spPr>
        </p:pic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A28F933-201C-4A20-9E68-CDB6601E1F7D}"/>
              </a:ext>
            </a:extLst>
          </p:cNvPr>
          <p:cNvGrpSpPr/>
          <p:nvPr/>
        </p:nvGrpSpPr>
        <p:grpSpPr>
          <a:xfrm>
            <a:off x="8373890" y="3261616"/>
            <a:ext cx="3685838" cy="3274415"/>
            <a:chOff x="8373890" y="3261616"/>
            <a:chExt cx="3685838" cy="3274415"/>
          </a:xfrm>
        </p:grpSpPr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id="{DFA2B184-D3C9-41D9-B9A5-D523FD23CE21}"/>
                </a:ext>
              </a:extLst>
            </p:cNvPr>
            <p:cNvSpPr/>
            <p:nvPr/>
          </p:nvSpPr>
          <p:spPr>
            <a:xfrm>
              <a:off x="8373890" y="3261616"/>
              <a:ext cx="3658086" cy="32744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Gilroy" panose="000005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53" name="Прямоугольник 137">
              <a:extLst>
                <a:ext uri="{FF2B5EF4-FFF2-40B4-BE49-F238E27FC236}">
                  <a16:creationId xmlns:a16="http://schemas.microsoft.com/office/drawing/2014/main" id="{2DEC8820-6650-4800-B80E-CD0DBAA53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642" y="3265976"/>
              <a:ext cx="3658086" cy="292388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3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ИЖТИМОИЙ ИНФРАТУЗИЛМА ҲОЛАТИ</a:t>
              </a: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73E3E251-CFFB-43F2-BB3C-2C8270DAE96C}"/>
                </a:ext>
              </a:extLst>
            </p:cNvPr>
            <p:cNvSpPr/>
            <p:nvPr/>
          </p:nvSpPr>
          <p:spPr>
            <a:xfrm>
              <a:off x="8442360" y="3602815"/>
              <a:ext cx="3479416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2563" indent="-182563" algn="just">
                <a:buFont typeface="Arial" panose="020B0604020202020204" pitchFamily="34" charset="0"/>
                <a:buChar char="•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мактабгача таълим, мактаб;</a:t>
              </a:r>
            </a:p>
            <a:p>
              <a:pPr marL="182563" indent="-182563" algn="just">
                <a:buFont typeface="Arial" panose="020B0604020202020204" pitchFamily="34" charset="0"/>
                <a:buChar char="•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соғлиқни сақлаш муассасалари;</a:t>
              </a:r>
            </a:p>
            <a:p>
              <a:pPr marL="182563" indent="-182563" algn="just">
                <a:buFont typeface="Arial" panose="020B0604020202020204" pitchFamily="34" charset="0"/>
                <a:buChar char="•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маданият муассасалари;</a:t>
              </a:r>
            </a:p>
            <a:p>
              <a:pPr marL="182563" indent="-182563" algn="just">
                <a:buFont typeface="Arial" panose="020B0604020202020204" pitchFamily="34" charset="0"/>
                <a:buChar char="•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кутубхона ва спорт мажмуалари;</a:t>
              </a:r>
            </a:p>
            <a:p>
              <a:pPr marL="182563" indent="-182563" algn="just">
                <a:buFont typeface="Arial" panose="020B0604020202020204" pitchFamily="34" charset="0"/>
                <a:buChar char="•"/>
              </a:pPr>
              <a:r>
                <a:rPr lang="uz-Cyrl-UZ" sz="1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маҳалла гузарлари.</a:t>
              </a:r>
              <a:endParaRPr lang="ru-RU" sz="1400" dirty="0"/>
            </a:p>
          </p:txBody>
        </p:sp>
        <p:pic>
          <p:nvPicPr>
            <p:cNvPr id="60" name="Picture 24" descr="Обучение – Бесплатные иконки: компьютер">
              <a:extLst>
                <a:ext uri="{FF2B5EF4-FFF2-40B4-BE49-F238E27FC236}">
                  <a16:creationId xmlns:a16="http://schemas.microsoft.com/office/drawing/2014/main" id="{7B9908A1-1A44-4644-B483-6CDE08A320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72014" y="6142795"/>
              <a:ext cx="304241" cy="304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1945818B-B353-4203-BE1F-A24FACAC94F6}"/>
              </a:ext>
            </a:extLst>
          </p:cNvPr>
          <p:cNvSpPr/>
          <p:nvPr/>
        </p:nvSpPr>
        <p:spPr>
          <a:xfrm>
            <a:off x="8371211" y="720921"/>
            <a:ext cx="3660765" cy="2187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7" name="Прямоугольник 137">
            <a:extLst>
              <a:ext uri="{FF2B5EF4-FFF2-40B4-BE49-F238E27FC236}">
                <a16:creationId xmlns:a16="http://schemas.microsoft.com/office/drawing/2014/main" id="{D837A045-0D23-428B-906B-A44DA7EB1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4301" y="710702"/>
            <a:ext cx="3667675" cy="292388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КОММУНАЛ ИНФРАТУЗИЛМА ҲОЛАТИ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2060E78D-4B7E-4FA7-ADD9-62DB31AB1C8B}"/>
              </a:ext>
            </a:extLst>
          </p:cNvPr>
          <p:cNvSpPr/>
          <p:nvPr/>
        </p:nvSpPr>
        <p:spPr>
          <a:xfrm>
            <a:off x="8457356" y="990693"/>
            <a:ext cx="35079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коммунал хизматлар билан таъминланганлик даражаси;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электр-энергия, табиий (суюлтирилган)</a:t>
            </a:r>
            <a:b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газ, ичимлик ва оқова сув таъминоти;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ободонлаштириш, кўкаламзорлаштириш, чиқиндиларни ташиб кетиш;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хонадонлар ва кўп қаватли уй-жойларнинг ҳолати.</a:t>
            </a:r>
            <a:endParaRPr lang="ru-RU" sz="1400" dirty="0"/>
          </a:p>
        </p:txBody>
      </p:sp>
      <p:pic>
        <p:nvPicPr>
          <p:cNvPr id="61" name="Picture 26" descr="Фирма – Бесплатные иконки: люди">
            <a:extLst>
              <a:ext uri="{FF2B5EF4-FFF2-40B4-BE49-F238E27FC236}">
                <a16:creationId xmlns:a16="http://schemas.microsoft.com/office/drawing/2014/main" id="{6F1CD22A-AA69-4AC6-BAB7-3BAC2C115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8751" y="2591940"/>
            <a:ext cx="267565" cy="26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FA3298E8-697F-473F-A118-00B76A801534}"/>
              </a:ext>
            </a:extLst>
          </p:cNvPr>
          <p:cNvSpPr/>
          <p:nvPr/>
        </p:nvSpPr>
        <p:spPr>
          <a:xfrm>
            <a:off x="215745" y="3239595"/>
            <a:ext cx="3709004" cy="327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1" name="Прямоугольник 137">
            <a:extLst>
              <a:ext uri="{FF2B5EF4-FFF2-40B4-BE49-F238E27FC236}">
                <a16:creationId xmlns:a16="http://schemas.microsoft.com/office/drawing/2014/main" id="{EADC56FA-4A96-4022-AEA1-C40F6244A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54" y="3228892"/>
            <a:ext cx="3709004" cy="292388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 РИВОЖЛАНИШ ҲОЛАТИ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753BAF71-AA3B-4929-B8FF-18C5FCBA95BB}"/>
              </a:ext>
            </a:extLst>
          </p:cNvPr>
          <p:cNvSpPr/>
          <p:nvPr/>
        </p:nvSpPr>
        <p:spPr>
          <a:xfrm>
            <a:off x="248956" y="3601657"/>
            <a:ext cx="36301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бандлик ва ишсизлик даражаси;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ишсизларнинг ишлашга иштиёқи ва истаклари;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</a:rPr>
              <a:t>расмий ва норасм</a:t>
            </a: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ий бандлар;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аҳоли даромадлари ва уларнинг асосий манбалари;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ижтимоий ҳимояга муҳтож ҳамда нотинч оилалар сони;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меҳнат миграциясидаги аҳоли;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ЯИХР, “Темир дафтар”, “Аёллар дафтари”      “Ёшлар дафтари”га киритилганлар;</a:t>
            </a:r>
          </a:p>
          <a:p>
            <a:pPr marL="182563" indent="-182563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касб-ҳунарга ўқитиш</a:t>
            </a:r>
            <a:endParaRPr lang="ru-RU" sz="1400" dirty="0"/>
          </a:p>
        </p:txBody>
      </p:sp>
      <p:pic>
        <p:nvPicPr>
          <p:cNvPr id="62" name="Picture 12" descr="Ювелир – Бесплатные иконки: люди">
            <a:extLst>
              <a:ext uri="{FF2B5EF4-FFF2-40B4-BE49-F238E27FC236}">
                <a16:creationId xmlns:a16="http://schemas.microsoft.com/office/drawing/2014/main" id="{5CB96006-30A5-40FB-AA58-88DCA7AF0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559" y="6188169"/>
            <a:ext cx="319975" cy="27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6092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10969</TotalTime>
  <Words>2284</Words>
  <Application>Microsoft Office PowerPoint</Application>
  <PresentationFormat>Широкоэкранный</PresentationFormat>
  <Paragraphs>476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Gilroy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Кобилов Азизхужа Очилович</dc:creator>
  <cp:lastModifiedBy>Пользователь</cp:lastModifiedBy>
  <cp:revision>1566</cp:revision>
  <cp:lastPrinted>2022-09-26T12:05:49Z</cp:lastPrinted>
  <dcterms:created xsi:type="dcterms:W3CDTF">2022-08-24T21:03:10Z</dcterms:created>
  <dcterms:modified xsi:type="dcterms:W3CDTF">2023-10-25T12:24:41Z</dcterms:modified>
</cp:coreProperties>
</file>